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23"/>
  </p:notesMasterIdLst>
  <p:sldIdLst>
    <p:sldId id="256" r:id="rId2"/>
    <p:sldId id="401" r:id="rId3"/>
    <p:sldId id="282" r:id="rId4"/>
    <p:sldId id="382" r:id="rId5"/>
    <p:sldId id="383" r:id="rId6"/>
    <p:sldId id="384" r:id="rId7"/>
    <p:sldId id="385" r:id="rId8"/>
    <p:sldId id="386" r:id="rId9"/>
    <p:sldId id="387" r:id="rId10"/>
    <p:sldId id="408" r:id="rId11"/>
    <p:sldId id="409" r:id="rId12"/>
    <p:sldId id="390" r:id="rId13"/>
    <p:sldId id="391" r:id="rId14"/>
    <p:sldId id="392" r:id="rId15"/>
    <p:sldId id="393" r:id="rId16"/>
    <p:sldId id="394" r:id="rId17"/>
    <p:sldId id="395" r:id="rId18"/>
    <p:sldId id="396" r:id="rId19"/>
    <p:sldId id="397" r:id="rId20"/>
    <p:sldId id="398" r:id="rId21"/>
    <p:sldId id="297" r:id="rId2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2" d="100"/>
          <a:sy n="82" d="100"/>
        </p:scale>
        <p:origin x="1205" y="67"/>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320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B492283-5DAD-4197-8B51-666D80DBD764}" type="datetimeFigureOut">
              <a:rPr lang="en-US" smtClean="0"/>
              <a:pPr/>
              <a:t>7/8/2018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8221417-9C38-480C-A012-705512C668E9}"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C0B54B3-2CAD-43AB-968D-4DD9821B749A}" type="datetimeFigureOut">
              <a:rPr lang="en-US" smtClean="0"/>
              <a:pPr/>
              <a:t>7/8/2018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7/8/2018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7/8/2018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7/8/2018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C0B54B3-2CAD-43AB-968D-4DD9821B749A}" type="datetimeFigureOut">
              <a:rPr lang="en-US" smtClean="0"/>
              <a:pPr/>
              <a:t>7/8/2018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C0B54B3-2CAD-43AB-968D-4DD9821B749A}" type="datetimeFigureOut">
              <a:rPr lang="en-US" smtClean="0"/>
              <a:pPr/>
              <a:t>7/8/2018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C0B54B3-2CAD-43AB-968D-4DD9821B749A}" type="datetimeFigureOut">
              <a:rPr lang="en-US" smtClean="0"/>
              <a:pPr/>
              <a:t>7/8/2018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C0B54B3-2CAD-43AB-968D-4DD9821B749A}" type="datetimeFigureOut">
              <a:rPr lang="en-US" smtClean="0"/>
              <a:pPr/>
              <a:t>7/8/2018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0B54B3-2CAD-43AB-968D-4DD9821B749A}" type="datetimeFigureOut">
              <a:rPr lang="en-US" smtClean="0"/>
              <a:pPr/>
              <a:t>7/8/2018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7/8/2018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7/8/2018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0B54B3-2CAD-43AB-968D-4DD9821B749A}" type="datetimeFigureOut">
              <a:rPr lang="en-US" smtClean="0"/>
              <a:pPr/>
              <a:t>7/8/2018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B58C43-C734-4CA5-908D-0774FB52B723}"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advTm="800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143000"/>
            <a:ext cx="9144000" cy="1698625"/>
          </a:xfrm>
        </p:spPr>
        <p:txBody>
          <a:bodyPr>
            <a:noAutofit/>
          </a:bodyPr>
          <a:lstStyle/>
          <a:p>
            <a:r>
              <a:rPr lang="en-US" sz="8000" dirty="0"/>
              <a:t>SIXTH SUNDAY AFTER THE EPIPHANY</a:t>
            </a:r>
          </a:p>
        </p:txBody>
      </p:sp>
      <p:sp>
        <p:nvSpPr>
          <p:cNvPr id="3" name="Subtitle 2"/>
          <p:cNvSpPr>
            <a:spLocks noGrp="1"/>
          </p:cNvSpPr>
          <p:nvPr>
            <p:ph type="subTitle" idx="1"/>
          </p:nvPr>
        </p:nvSpPr>
        <p:spPr>
          <a:xfrm>
            <a:off x="1295400" y="3429000"/>
            <a:ext cx="6400800" cy="838200"/>
          </a:xfrm>
        </p:spPr>
        <p:txBody>
          <a:bodyPr>
            <a:normAutofit lnSpcReduction="10000"/>
          </a:bodyPr>
          <a:lstStyle/>
          <a:p>
            <a:r>
              <a:rPr lang="en-US" sz="5400" i="1">
                <a:solidFill>
                  <a:schemeClr val="tx1"/>
                </a:solidFill>
              </a:rPr>
              <a:t>Year C</a:t>
            </a:r>
            <a:endParaRPr lang="en-US" sz="5400" i="1" dirty="0">
              <a:solidFill>
                <a:schemeClr val="tx1"/>
              </a:solidFill>
            </a:endParaRPr>
          </a:p>
        </p:txBody>
      </p:sp>
      <p:sp>
        <p:nvSpPr>
          <p:cNvPr id="4" name="Rectangle 3"/>
          <p:cNvSpPr/>
          <p:nvPr/>
        </p:nvSpPr>
        <p:spPr>
          <a:xfrm>
            <a:off x="914400" y="5791200"/>
            <a:ext cx="5867400" cy="954107"/>
          </a:xfrm>
          <a:prstGeom prst="rect">
            <a:avLst/>
          </a:prstGeom>
        </p:spPr>
        <p:txBody>
          <a:bodyPr wrap="square">
            <a:spAutoFit/>
          </a:bodyPr>
          <a:lstStyle/>
          <a:p>
            <a:pPr algn="ctr"/>
            <a:r>
              <a:rPr lang="en-US" sz="2800" dirty="0"/>
              <a:t>Jeremiah 17:5-10  •  Psalm 1</a:t>
            </a:r>
          </a:p>
          <a:p>
            <a:pPr algn="ctr"/>
            <a:r>
              <a:rPr lang="en-US" sz="2800" dirty="0"/>
              <a:t>1 Corinthians 15:12-20  •  Luke 6:17-26</a:t>
            </a:r>
          </a:p>
        </p:txBody>
      </p:sp>
    </p:spTree>
  </p:cSld>
  <p:clrMapOvr>
    <a:masterClrMapping/>
  </p:clrMapOvr>
  <p:transition advTm="800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8600" y="6324600"/>
            <a:ext cx="8763000" cy="338554"/>
          </a:xfrm>
          <a:prstGeom prst="rect">
            <a:avLst/>
          </a:prstGeom>
          <a:noFill/>
        </p:spPr>
        <p:txBody>
          <a:bodyPr wrap="square" rtlCol="0">
            <a:spAutoFit/>
          </a:bodyPr>
          <a:lstStyle/>
          <a:p>
            <a:pPr algn="ctr"/>
            <a:r>
              <a:rPr lang="en-US" sz="1600" dirty="0">
                <a:solidFill>
                  <a:schemeClr val="tx1">
                    <a:lumMod val="95000"/>
                  </a:schemeClr>
                </a:solidFill>
              </a:rPr>
              <a:t>Christ Preaching (Sermon on the Mount)  --  JESUS MAFA, Cameroon</a:t>
            </a:r>
            <a:endParaRPr lang="en-US" dirty="0">
              <a:solidFill>
                <a:schemeClr val="tx1">
                  <a:lumMod val="95000"/>
                </a:schemeClr>
              </a:solidFill>
            </a:endParaRPr>
          </a:p>
        </p:txBody>
      </p:sp>
      <p:pic>
        <p:nvPicPr>
          <p:cNvPr id="2" name="Picture 1">
            <a:extLst>
              <a:ext uri="{FF2B5EF4-FFF2-40B4-BE49-F238E27FC236}">
                <a16:creationId xmlns:a16="http://schemas.microsoft.com/office/drawing/2014/main" id="{498E6F9C-FA83-42FB-A7A5-2E81FCA91B1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143625"/>
          </a:xfrm>
          <a:prstGeom prst="rect">
            <a:avLst/>
          </a:prstGeom>
        </p:spPr>
      </p:pic>
    </p:spTree>
    <p:extLst>
      <p:ext uri="{BB962C8B-B14F-4D97-AF65-F5344CB8AC3E}">
        <p14:creationId xmlns:p14="http://schemas.microsoft.com/office/powerpoint/2010/main" val="224815764"/>
      </p:ext>
    </p:extLst>
  </p:cSld>
  <p:clrMapOvr>
    <a:masterClrMapping/>
  </p:clrMapOvr>
  <p:transition advTm="8000"/>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0" y="2057400"/>
            <a:ext cx="6934200" cy="2862322"/>
          </a:xfrm>
          <a:prstGeom prst="rect">
            <a:avLst/>
          </a:prstGeom>
        </p:spPr>
        <p:txBody>
          <a:bodyPr wrap="square">
            <a:spAutoFit/>
          </a:bodyPr>
          <a:lstStyle/>
          <a:p>
            <a:r>
              <a:rPr lang="en-US" sz="3600" dirty="0"/>
              <a:t>They had come to hear him and to be healed of their diseases; and those who were troubled with unclean spirits were cured.</a:t>
            </a:r>
          </a:p>
          <a:p>
            <a:endParaRPr lang="en-US" sz="3600" dirty="0">
              <a:cs typeface="Arial" pitchFamily="34" charset="0"/>
            </a:endParaRPr>
          </a:p>
        </p:txBody>
      </p:sp>
      <p:sp>
        <p:nvSpPr>
          <p:cNvPr id="5" name="TextBox 4"/>
          <p:cNvSpPr txBox="1"/>
          <p:nvPr/>
        </p:nvSpPr>
        <p:spPr>
          <a:xfrm>
            <a:off x="4495800" y="4648200"/>
            <a:ext cx="3352800" cy="461665"/>
          </a:xfrm>
          <a:prstGeom prst="rect">
            <a:avLst/>
          </a:prstGeom>
          <a:noFill/>
        </p:spPr>
        <p:txBody>
          <a:bodyPr wrap="square" rtlCol="0">
            <a:spAutoFit/>
          </a:bodyPr>
          <a:lstStyle/>
          <a:p>
            <a:pPr algn="ctr"/>
            <a:r>
              <a:rPr lang="en-US" sz="2400" dirty="0">
                <a:solidFill>
                  <a:schemeClr val="tx1">
                    <a:lumMod val="95000"/>
                  </a:schemeClr>
                </a:solidFill>
              </a:rPr>
              <a:t>Luke 6:18</a:t>
            </a:r>
          </a:p>
        </p:txBody>
      </p:sp>
    </p:spTree>
    <p:extLst>
      <p:ext uri="{BB962C8B-B14F-4D97-AF65-F5344CB8AC3E}">
        <p14:creationId xmlns:p14="http://schemas.microsoft.com/office/powerpoint/2010/main" val="2368290017"/>
      </p:ext>
    </p:extLst>
  </p:cSld>
  <p:clrMapOvr>
    <a:masterClrMapping/>
  </p:clrMapOvr>
  <p:transition advTm="8000"/>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8600" y="6324600"/>
            <a:ext cx="8763000" cy="338554"/>
          </a:xfrm>
          <a:prstGeom prst="rect">
            <a:avLst/>
          </a:prstGeom>
          <a:noFill/>
        </p:spPr>
        <p:txBody>
          <a:bodyPr wrap="square" rtlCol="0">
            <a:spAutoFit/>
          </a:bodyPr>
          <a:lstStyle/>
          <a:p>
            <a:pPr algn="ctr"/>
            <a:r>
              <a:rPr lang="en-US" sz="1600" dirty="0">
                <a:solidFill>
                  <a:schemeClr val="tx1">
                    <a:lumMod val="95000"/>
                  </a:schemeClr>
                </a:solidFill>
              </a:rPr>
              <a:t>Sermon on the Mount --  </a:t>
            </a:r>
            <a:r>
              <a:rPr lang="en-US" sz="1600" dirty="0" err="1">
                <a:solidFill>
                  <a:schemeClr val="tx1">
                    <a:lumMod val="95000"/>
                  </a:schemeClr>
                </a:solidFill>
              </a:rPr>
              <a:t>Karoly</a:t>
            </a:r>
            <a:r>
              <a:rPr lang="en-US" sz="1600" dirty="0">
                <a:solidFill>
                  <a:schemeClr val="tx1">
                    <a:lumMod val="95000"/>
                  </a:schemeClr>
                </a:solidFill>
              </a:rPr>
              <a:t> </a:t>
            </a:r>
            <a:r>
              <a:rPr lang="en-US" sz="1600" dirty="0" err="1">
                <a:solidFill>
                  <a:schemeClr val="tx1">
                    <a:lumMod val="95000"/>
                  </a:schemeClr>
                </a:solidFill>
              </a:rPr>
              <a:t>Ferenczy</a:t>
            </a:r>
            <a:r>
              <a:rPr lang="en-US" sz="1600" dirty="0">
                <a:solidFill>
                  <a:schemeClr val="tx1">
                    <a:lumMod val="95000"/>
                  </a:schemeClr>
                </a:solidFill>
              </a:rPr>
              <a:t>, Hungarian National Gallery, Budapest, Hungary</a:t>
            </a:r>
            <a:endParaRPr lang="en-US" dirty="0">
              <a:solidFill>
                <a:schemeClr val="tx1">
                  <a:lumMod val="95000"/>
                </a:schemeClr>
              </a:solidFill>
            </a:endParaRPr>
          </a:p>
        </p:txBody>
      </p:sp>
      <p:pic>
        <p:nvPicPr>
          <p:cNvPr id="3" name="Picture 2">
            <a:extLst>
              <a:ext uri="{FF2B5EF4-FFF2-40B4-BE49-F238E27FC236}">
                <a16:creationId xmlns:a16="http://schemas.microsoft.com/office/drawing/2014/main" id="{447D52C8-14BA-4D81-980D-23AB9DA7FD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0"/>
            <a:ext cx="7893852" cy="6167730"/>
          </a:xfrm>
          <a:prstGeom prst="rect">
            <a:avLst/>
          </a:prstGeom>
        </p:spPr>
      </p:pic>
    </p:spTree>
  </p:cSld>
  <p:clrMapOvr>
    <a:masterClrMapping/>
  </p:clrMapOvr>
  <p:transition advTm="8000"/>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19200" y="2111276"/>
            <a:ext cx="7239000" cy="2308324"/>
          </a:xfrm>
          <a:prstGeom prst="rect">
            <a:avLst/>
          </a:prstGeom>
        </p:spPr>
        <p:txBody>
          <a:bodyPr wrap="square">
            <a:spAutoFit/>
          </a:bodyPr>
          <a:lstStyle/>
          <a:p>
            <a:r>
              <a:rPr lang="en-US" sz="3600" dirty="0"/>
              <a:t>Then he looked up at his disciples and said: "Blessed are you who are poor, for yours is the kingdom of God.</a:t>
            </a:r>
          </a:p>
          <a:p>
            <a:endParaRPr lang="en-US" sz="3600" dirty="0">
              <a:cs typeface="Arial" pitchFamily="34" charset="0"/>
            </a:endParaRPr>
          </a:p>
        </p:txBody>
      </p:sp>
      <p:sp>
        <p:nvSpPr>
          <p:cNvPr id="5" name="TextBox 4"/>
          <p:cNvSpPr txBox="1"/>
          <p:nvPr/>
        </p:nvSpPr>
        <p:spPr>
          <a:xfrm>
            <a:off x="4572000" y="4648200"/>
            <a:ext cx="3352800" cy="461665"/>
          </a:xfrm>
          <a:prstGeom prst="rect">
            <a:avLst/>
          </a:prstGeom>
          <a:noFill/>
        </p:spPr>
        <p:txBody>
          <a:bodyPr wrap="square" rtlCol="0">
            <a:spAutoFit/>
          </a:bodyPr>
          <a:lstStyle/>
          <a:p>
            <a:pPr algn="ctr"/>
            <a:r>
              <a:rPr lang="en-US" sz="2400" dirty="0">
                <a:solidFill>
                  <a:schemeClr val="tx1">
                    <a:lumMod val="95000"/>
                  </a:schemeClr>
                </a:solidFill>
              </a:rPr>
              <a:t>Luke 6:20</a:t>
            </a:r>
          </a:p>
        </p:txBody>
      </p:sp>
    </p:spTree>
  </p:cSld>
  <p:clrMapOvr>
    <a:masterClrMapping/>
  </p:clrMapOvr>
  <p:transition advTm="8000"/>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8600" y="6324600"/>
            <a:ext cx="8763000" cy="338554"/>
          </a:xfrm>
          <a:prstGeom prst="rect">
            <a:avLst/>
          </a:prstGeom>
          <a:noFill/>
        </p:spPr>
        <p:txBody>
          <a:bodyPr wrap="square" rtlCol="0">
            <a:spAutoFit/>
          </a:bodyPr>
          <a:lstStyle/>
          <a:p>
            <a:pPr algn="ctr"/>
            <a:r>
              <a:rPr lang="en-US" sz="1600" dirty="0">
                <a:solidFill>
                  <a:schemeClr val="tx1">
                    <a:lumMod val="95000"/>
                  </a:schemeClr>
                </a:solidFill>
              </a:rPr>
              <a:t>The Sermon  --  Fritz von </a:t>
            </a:r>
            <a:r>
              <a:rPr lang="en-US" sz="1600" dirty="0" err="1">
                <a:solidFill>
                  <a:schemeClr val="tx1">
                    <a:lumMod val="95000"/>
                  </a:schemeClr>
                </a:solidFill>
              </a:rPr>
              <a:t>Uhde</a:t>
            </a:r>
            <a:r>
              <a:rPr lang="en-US" sz="1600" dirty="0">
                <a:solidFill>
                  <a:schemeClr val="tx1">
                    <a:lumMod val="95000"/>
                  </a:schemeClr>
                </a:solidFill>
              </a:rPr>
              <a:t>, Museum of Fine Arts, Budapest, Hungary</a:t>
            </a:r>
            <a:endParaRPr lang="en-US" dirty="0">
              <a:solidFill>
                <a:schemeClr val="tx1">
                  <a:lumMod val="95000"/>
                </a:schemeClr>
              </a:solidFill>
            </a:endParaRPr>
          </a:p>
        </p:txBody>
      </p:sp>
      <p:pic>
        <p:nvPicPr>
          <p:cNvPr id="2" name="Picture 1">
            <a:extLst>
              <a:ext uri="{FF2B5EF4-FFF2-40B4-BE49-F238E27FC236}">
                <a16:creationId xmlns:a16="http://schemas.microsoft.com/office/drawing/2014/main" id="{601C567E-407F-4029-8B29-E564D2ABD8B0}"/>
              </a:ext>
            </a:extLst>
          </p:cNvPr>
          <p:cNvPicPr>
            <a:picLocks noChangeAspect="1"/>
          </p:cNvPicPr>
          <p:nvPr/>
        </p:nvPicPr>
        <p:blipFill>
          <a:blip r:embed="rId2"/>
          <a:stretch>
            <a:fillRect/>
          </a:stretch>
        </p:blipFill>
        <p:spPr>
          <a:xfrm>
            <a:off x="1238250" y="1143000"/>
            <a:ext cx="6667500" cy="4572000"/>
          </a:xfrm>
          <a:prstGeom prst="rect">
            <a:avLst/>
          </a:prstGeom>
        </p:spPr>
      </p:pic>
    </p:spTree>
  </p:cSld>
  <p:clrMapOvr>
    <a:masterClrMapping/>
  </p:clrMapOvr>
  <p:transition advTm="8000"/>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00200" y="2057400"/>
            <a:ext cx="6553200" cy="2308324"/>
          </a:xfrm>
          <a:prstGeom prst="rect">
            <a:avLst/>
          </a:prstGeom>
        </p:spPr>
        <p:txBody>
          <a:bodyPr wrap="square">
            <a:spAutoFit/>
          </a:bodyPr>
          <a:lstStyle/>
          <a:p>
            <a:r>
              <a:rPr lang="en-US" sz="3600" dirty="0"/>
              <a:t>"Blessed are you who are hungry now, for you will be filled. "Blessed are you who weep now, for you will laugh.</a:t>
            </a:r>
            <a:endParaRPr lang="en-US" sz="3600" dirty="0">
              <a:cs typeface="Arial" pitchFamily="34" charset="0"/>
            </a:endParaRPr>
          </a:p>
        </p:txBody>
      </p:sp>
      <p:sp>
        <p:nvSpPr>
          <p:cNvPr id="5" name="TextBox 4"/>
          <p:cNvSpPr txBox="1"/>
          <p:nvPr/>
        </p:nvSpPr>
        <p:spPr>
          <a:xfrm>
            <a:off x="4572000" y="4648200"/>
            <a:ext cx="3352800" cy="461665"/>
          </a:xfrm>
          <a:prstGeom prst="rect">
            <a:avLst/>
          </a:prstGeom>
          <a:noFill/>
        </p:spPr>
        <p:txBody>
          <a:bodyPr wrap="square" rtlCol="0">
            <a:spAutoFit/>
          </a:bodyPr>
          <a:lstStyle/>
          <a:p>
            <a:pPr algn="ctr"/>
            <a:r>
              <a:rPr lang="en-US" sz="2400" dirty="0">
                <a:solidFill>
                  <a:schemeClr val="tx1">
                    <a:lumMod val="95000"/>
                  </a:schemeClr>
                </a:solidFill>
              </a:rPr>
              <a:t>Luke 6:21</a:t>
            </a:r>
          </a:p>
        </p:txBody>
      </p:sp>
    </p:spTree>
  </p:cSld>
  <p:clrMapOvr>
    <a:masterClrMapping/>
  </p:clrMapOvr>
  <p:transition advTm="8000"/>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8600" y="6443246"/>
            <a:ext cx="8763000" cy="338554"/>
          </a:xfrm>
          <a:prstGeom prst="rect">
            <a:avLst/>
          </a:prstGeom>
          <a:noFill/>
        </p:spPr>
        <p:txBody>
          <a:bodyPr wrap="square" rtlCol="0">
            <a:spAutoFit/>
          </a:bodyPr>
          <a:lstStyle/>
          <a:p>
            <a:pPr algn="ctr"/>
            <a:r>
              <a:rPr lang="en-US" sz="1600" dirty="0">
                <a:solidFill>
                  <a:schemeClr val="tx1">
                    <a:lumMod val="95000"/>
                  </a:schemeClr>
                </a:solidFill>
              </a:rPr>
              <a:t>The Bread Line  --  Franklin Delano Roosevelt Memorial, Washington, DC</a:t>
            </a:r>
            <a:endParaRPr lang="en-US" dirty="0">
              <a:solidFill>
                <a:schemeClr val="tx1">
                  <a:lumMod val="95000"/>
                </a:schemeClr>
              </a:solidFill>
            </a:endParaRPr>
          </a:p>
        </p:txBody>
      </p:sp>
      <p:pic>
        <p:nvPicPr>
          <p:cNvPr id="3" name="Picture 2">
            <a:extLst>
              <a:ext uri="{FF2B5EF4-FFF2-40B4-BE49-F238E27FC236}">
                <a16:creationId xmlns:a16="http://schemas.microsoft.com/office/drawing/2014/main" id="{3F5A0E4B-4D21-4598-B946-E202E44F5B0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110" y="152400"/>
            <a:ext cx="9144000" cy="6000750"/>
          </a:xfrm>
          <a:prstGeom prst="rect">
            <a:avLst/>
          </a:prstGeom>
        </p:spPr>
      </p:pic>
    </p:spTree>
  </p:cSld>
  <p:clrMapOvr>
    <a:masterClrMapping/>
  </p:clrMapOvr>
  <p:transition advTm="8000"/>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19200" y="1752600"/>
            <a:ext cx="7086600" cy="2862322"/>
          </a:xfrm>
          <a:prstGeom prst="rect">
            <a:avLst/>
          </a:prstGeom>
        </p:spPr>
        <p:txBody>
          <a:bodyPr wrap="square">
            <a:spAutoFit/>
          </a:bodyPr>
          <a:lstStyle/>
          <a:p>
            <a:r>
              <a:rPr lang="en-US" sz="3600" dirty="0"/>
              <a:t>"Blessed are you when people hate you, and when they exclude you, revile you, and defame you on account of the Son of Man.</a:t>
            </a:r>
          </a:p>
          <a:p>
            <a:endParaRPr lang="en-US" sz="3600" dirty="0">
              <a:cs typeface="Arial" pitchFamily="34" charset="0"/>
            </a:endParaRPr>
          </a:p>
        </p:txBody>
      </p:sp>
      <p:sp>
        <p:nvSpPr>
          <p:cNvPr id="5" name="TextBox 4"/>
          <p:cNvSpPr txBox="1"/>
          <p:nvPr/>
        </p:nvSpPr>
        <p:spPr>
          <a:xfrm>
            <a:off x="4419600" y="4343400"/>
            <a:ext cx="3352800" cy="461665"/>
          </a:xfrm>
          <a:prstGeom prst="rect">
            <a:avLst/>
          </a:prstGeom>
          <a:noFill/>
        </p:spPr>
        <p:txBody>
          <a:bodyPr wrap="square" rtlCol="0">
            <a:spAutoFit/>
          </a:bodyPr>
          <a:lstStyle/>
          <a:p>
            <a:pPr algn="ctr"/>
            <a:r>
              <a:rPr lang="en-US" sz="2400" dirty="0">
                <a:solidFill>
                  <a:schemeClr val="tx1">
                    <a:lumMod val="95000"/>
                  </a:schemeClr>
                </a:solidFill>
              </a:rPr>
              <a:t>Luke 6:22</a:t>
            </a:r>
          </a:p>
        </p:txBody>
      </p:sp>
    </p:spTree>
  </p:cSld>
  <p:clrMapOvr>
    <a:masterClrMapping/>
  </p:clrMapOvr>
  <p:transition advTm="8000"/>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8600" y="6324600"/>
            <a:ext cx="8763000" cy="338554"/>
          </a:xfrm>
          <a:prstGeom prst="rect">
            <a:avLst/>
          </a:prstGeom>
          <a:noFill/>
        </p:spPr>
        <p:txBody>
          <a:bodyPr wrap="square" rtlCol="0">
            <a:spAutoFit/>
          </a:bodyPr>
          <a:lstStyle/>
          <a:p>
            <a:pPr algn="ctr"/>
            <a:r>
              <a:rPr lang="en-US" sz="1600" dirty="0">
                <a:solidFill>
                  <a:schemeClr val="tx1">
                    <a:lumMod val="95000"/>
                  </a:schemeClr>
                </a:solidFill>
              </a:rPr>
              <a:t>Karl Lwanga  --  Basilica of the Ugandan Martyrs, Kampala, Uganda</a:t>
            </a:r>
            <a:endParaRPr lang="en-US" dirty="0">
              <a:solidFill>
                <a:schemeClr val="tx1">
                  <a:lumMod val="95000"/>
                </a:schemeClr>
              </a:solidFill>
            </a:endParaRPr>
          </a:p>
        </p:txBody>
      </p:sp>
      <p:pic>
        <p:nvPicPr>
          <p:cNvPr id="3" name="Picture 2">
            <a:extLst>
              <a:ext uri="{FF2B5EF4-FFF2-40B4-BE49-F238E27FC236}">
                <a16:creationId xmlns:a16="http://schemas.microsoft.com/office/drawing/2014/main" id="{AD2B49BC-E807-423B-A331-72641D5510D5}"/>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66700" y="228600"/>
            <a:ext cx="8572500" cy="5687008"/>
          </a:xfrm>
          <a:prstGeom prst="rect">
            <a:avLst/>
          </a:prstGeom>
        </p:spPr>
      </p:pic>
    </p:spTree>
  </p:cSld>
  <p:clrMapOvr>
    <a:masterClrMapping/>
  </p:clrMapOvr>
  <p:transition advTm="8000"/>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47800" y="1981200"/>
            <a:ext cx="6705600" cy="2308324"/>
          </a:xfrm>
          <a:prstGeom prst="rect">
            <a:avLst/>
          </a:prstGeom>
        </p:spPr>
        <p:txBody>
          <a:bodyPr wrap="square">
            <a:spAutoFit/>
          </a:bodyPr>
          <a:lstStyle/>
          <a:p>
            <a:r>
              <a:rPr lang="en-US" sz="3600" dirty="0"/>
              <a:t>Rejoice in that day and leap for joy, for surely your reward is great in heaven; for that is what their ancestors did to the prophets.</a:t>
            </a:r>
          </a:p>
        </p:txBody>
      </p:sp>
      <p:sp>
        <p:nvSpPr>
          <p:cNvPr id="5" name="TextBox 4"/>
          <p:cNvSpPr txBox="1"/>
          <p:nvPr/>
        </p:nvSpPr>
        <p:spPr>
          <a:xfrm>
            <a:off x="4572000" y="4648200"/>
            <a:ext cx="3352800" cy="461665"/>
          </a:xfrm>
          <a:prstGeom prst="rect">
            <a:avLst/>
          </a:prstGeom>
          <a:noFill/>
        </p:spPr>
        <p:txBody>
          <a:bodyPr wrap="square" rtlCol="0">
            <a:spAutoFit/>
          </a:bodyPr>
          <a:lstStyle/>
          <a:p>
            <a:pPr algn="ctr"/>
            <a:r>
              <a:rPr lang="en-US" sz="2400" dirty="0">
                <a:solidFill>
                  <a:schemeClr val="tx1">
                    <a:lumMod val="95000"/>
                  </a:schemeClr>
                </a:solidFill>
              </a:rPr>
              <a:t>Luke 6:23</a:t>
            </a:r>
          </a:p>
        </p:txBody>
      </p:sp>
    </p:spTree>
  </p:cSld>
  <p:clrMapOvr>
    <a:masterClrMapping/>
  </p:clrMapOvr>
  <p:transition advTm="8000"/>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71600" y="2286000"/>
            <a:ext cx="6934200" cy="1200329"/>
          </a:xfrm>
          <a:prstGeom prst="rect">
            <a:avLst/>
          </a:prstGeom>
        </p:spPr>
        <p:txBody>
          <a:bodyPr wrap="square">
            <a:spAutoFit/>
          </a:bodyPr>
          <a:lstStyle/>
          <a:p>
            <a:r>
              <a:rPr lang="en-US" sz="3600" dirty="0"/>
              <a:t>Blessed are those who trust in the LORD, whose trust is the LORD.</a:t>
            </a:r>
          </a:p>
        </p:txBody>
      </p:sp>
      <p:sp>
        <p:nvSpPr>
          <p:cNvPr id="5" name="TextBox 4"/>
          <p:cNvSpPr txBox="1"/>
          <p:nvPr/>
        </p:nvSpPr>
        <p:spPr>
          <a:xfrm>
            <a:off x="4572000" y="4648200"/>
            <a:ext cx="3352800" cy="461665"/>
          </a:xfrm>
          <a:prstGeom prst="rect">
            <a:avLst/>
          </a:prstGeom>
          <a:noFill/>
        </p:spPr>
        <p:txBody>
          <a:bodyPr wrap="square" rtlCol="0">
            <a:spAutoFit/>
          </a:bodyPr>
          <a:lstStyle/>
          <a:p>
            <a:pPr algn="ctr"/>
            <a:r>
              <a:rPr lang="en-US" sz="2400" dirty="0">
                <a:solidFill>
                  <a:schemeClr val="tx1">
                    <a:lumMod val="95000"/>
                  </a:schemeClr>
                </a:solidFill>
              </a:rPr>
              <a:t>Jeremiah 17:7</a:t>
            </a:r>
          </a:p>
        </p:txBody>
      </p:sp>
    </p:spTree>
    <p:extLst>
      <p:ext uri="{BB962C8B-B14F-4D97-AF65-F5344CB8AC3E}">
        <p14:creationId xmlns:p14="http://schemas.microsoft.com/office/powerpoint/2010/main" val="3530534388"/>
      </p:ext>
    </p:extLst>
  </p:cSld>
  <p:clrMapOvr>
    <a:masterClrMapping/>
  </p:clrMapOvr>
  <p:transition advTm="8000"/>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0500" y="6400800"/>
            <a:ext cx="8763000" cy="338554"/>
          </a:xfrm>
          <a:prstGeom prst="rect">
            <a:avLst/>
          </a:prstGeom>
          <a:noFill/>
        </p:spPr>
        <p:txBody>
          <a:bodyPr wrap="square" rtlCol="0">
            <a:spAutoFit/>
          </a:bodyPr>
          <a:lstStyle/>
          <a:p>
            <a:pPr algn="ctr"/>
            <a:r>
              <a:rPr lang="en-US" sz="1600" dirty="0">
                <a:solidFill>
                  <a:schemeClr val="tx1">
                    <a:lumMod val="95000"/>
                  </a:schemeClr>
                </a:solidFill>
              </a:rPr>
              <a:t>Grow and Rejoice!  --  Brixton, England</a:t>
            </a:r>
            <a:endParaRPr lang="en-US" dirty="0">
              <a:solidFill>
                <a:schemeClr val="tx1">
                  <a:lumMod val="95000"/>
                </a:schemeClr>
              </a:solidFill>
            </a:endParaRPr>
          </a:p>
        </p:txBody>
      </p:sp>
      <p:pic>
        <p:nvPicPr>
          <p:cNvPr id="6" name="Picture 5">
            <a:extLst>
              <a:ext uri="{FF2B5EF4-FFF2-40B4-BE49-F238E27FC236}">
                <a16:creationId xmlns:a16="http://schemas.microsoft.com/office/drawing/2014/main" id="{49D3411C-CC0D-4D20-92AC-CF3B6384D41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43000" y="0"/>
            <a:ext cx="6324600" cy="6324600"/>
          </a:xfrm>
          <a:prstGeom prst="rect">
            <a:avLst/>
          </a:prstGeom>
        </p:spPr>
      </p:pic>
    </p:spTree>
  </p:cSld>
  <p:clrMapOvr>
    <a:masterClrMapping/>
  </p:clrMapOvr>
  <p:transition advTm="8000"/>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6362"/>
            <a:ext cx="8229600" cy="503238"/>
          </a:xfrm>
        </p:spPr>
        <p:txBody>
          <a:bodyPr>
            <a:normAutofit/>
          </a:bodyPr>
          <a:lstStyle/>
          <a:p>
            <a:r>
              <a:rPr lang="en-US" sz="2400" dirty="0"/>
              <a:t>Credits</a:t>
            </a:r>
          </a:p>
        </p:txBody>
      </p:sp>
      <p:sp>
        <p:nvSpPr>
          <p:cNvPr id="3" name="Content Placeholder 2"/>
          <p:cNvSpPr>
            <a:spLocks noGrp="1"/>
          </p:cNvSpPr>
          <p:nvPr>
            <p:ph idx="1"/>
          </p:nvPr>
        </p:nvSpPr>
        <p:spPr>
          <a:xfrm>
            <a:off x="152400" y="609600"/>
            <a:ext cx="8991600" cy="6248400"/>
          </a:xfrm>
          <a:ln>
            <a:noFill/>
          </a:ln>
        </p:spPr>
        <p:txBody>
          <a:bodyPr>
            <a:noAutofit/>
          </a:bodyPr>
          <a:lstStyle/>
          <a:p>
            <a:pPr>
              <a:buNone/>
            </a:pPr>
            <a:r>
              <a:rPr lang="en-US" sz="1600" dirty="0"/>
              <a:t>New Revised Standard Version Bible, copyright 1989, Division of Christian Education of the National Council of the Churches of Christ in the United States of America. Used by permission. All rights reserved.</a:t>
            </a:r>
          </a:p>
          <a:p>
            <a:pPr>
              <a:buNone/>
            </a:pPr>
            <a:endParaRPr lang="en-US" sz="1600" dirty="0"/>
          </a:p>
          <a:p>
            <a:pPr>
              <a:buNone/>
            </a:pPr>
            <a:r>
              <a:rPr lang="en-US" sz="1600" dirty="0"/>
              <a:t>https://commons.wikimedia.org/wiki/File:Eliphalet_Fraser_Andrews_-_Trees_beside_a_Stream_-_1916.6.47_-_Smithsonian_American_Art_Museum.jpg</a:t>
            </a:r>
          </a:p>
          <a:p>
            <a:pPr>
              <a:buNone/>
            </a:pPr>
            <a:r>
              <a:rPr lang="en-US" sz="1600" dirty="0"/>
              <a:t>https://commons.wikimedia.org/wiki/File:Luther_Emerson_van_Gorder_-_Apple_orchard.jpg</a:t>
            </a:r>
          </a:p>
          <a:p>
            <a:pPr>
              <a:buNone/>
            </a:pPr>
            <a:r>
              <a:rPr lang="en-US" sz="1600" dirty="0"/>
              <a:t>https://commons.wikimedia.org/wiki/File:Fruits_Transfiguration_jp.jpg</a:t>
            </a:r>
          </a:p>
          <a:p>
            <a:pPr>
              <a:buNone/>
            </a:pPr>
            <a:r>
              <a:rPr lang="en-US" sz="1600" dirty="0"/>
              <a:t>http://diglib.library.vanderbilt.edu/act-imagelink.pl?RC=48284</a:t>
            </a:r>
          </a:p>
          <a:p>
            <a:pPr>
              <a:buNone/>
            </a:pPr>
            <a:r>
              <a:rPr lang="en-US" sz="1600" dirty="0"/>
              <a:t>http://commons.wikimedia.org/wiki/File:The_Sermon_on_the_Mount_K%C3%A1roly_Ferenczy.jpg</a:t>
            </a:r>
          </a:p>
          <a:p>
            <a:pPr>
              <a:buNone/>
            </a:pPr>
            <a:r>
              <a:rPr lang="en-US" sz="1600" dirty="0"/>
              <a:t>https://commons.wikimedia.org/wiki/File:Fritz_von_Uhde_Bergpredigt.jpg</a:t>
            </a:r>
          </a:p>
          <a:p>
            <a:pPr>
              <a:buNone/>
            </a:pPr>
            <a:r>
              <a:rPr lang="en-US" sz="1600" dirty="0"/>
              <a:t>https://commons.wikimedia.org/wiki/File:Washington_D.C._-_Franklin_Delano_Roosevelt_Memorial_0016-02.jpg – Stephen Fusan</a:t>
            </a:r>
          </a:p>
          <a:p>
            <a:pPr>
              <a:buNone/>
            </a:pPr>
            <a:r>
              <a:rPr lang="en-US" sz="1600" dirty="0"/>
              <a:t>https://commons.wikimedia.org/wiki/File:Namugongo_Martyrs_window_Charles_Lwanga.jpg</a:t>
            </a:r>
          </a:p>
          <a:p>
            <a:pPr>
              <a:buNone/>
            </a:pPr>
            <a:r>
              <a:rPr lang="en-US" sz="1600" dirty="0"/>
              <a:t>https://www.flickr.com/photos/paullew/15245172865 - Fr Lawrence Lew, O.P.</a:t>
            </a:r>
          </a:p>
          <a:p>
            <a:pPr>
              <a:buNone/>
            </a:pPr>
            <a:endParaRPr lang="en-US" sz="1600" dirty="0"/>
          </a:p>
          <a:p>
            <a:pPr>
              <a:buNone/>
            </a:pPr>
            <a:endParaRPr lang="en-US" sz="1600" dirty="0"/>
          </a:p>
          <a:p>
            <a:pPr>
              <a:buNone/>
            </a:pPr>
            <a:r>
              <a:rPr lang="en-US" sz="1600" dirty="0"/>
              <a:t>Additional descriptions can be found at the Art in the Christian Tradition image library, a service of the Vanderbilt Divinity Library, </a:t>
            </a:r>
            <a:r>
              <a:rPr lang="en-US" sz="1600" dirty="0" err="1"/>
              <a:t>http://diglib.library.vanderbilt.edu/</a:t>
            </a:r>
            <a:r>
              <a:rPr lang="en-US" sz="1600" dirty="0"/>
              <a:t>.  All images available via Creative Commons 3.0 License.</a:t>
            </a:r>
          </a:p>
          <a:p>
            <a:endParaRPr lang="en-US" sz="1200" dirty="0"/>
          </a:p>
          <a:p>
            <a:endParaRPr lang="en-US" sz="1400" dirty="0"/>
          </a:p>
          <a:p>
            <a:endParaRPr lang="en-US" sz="1400" dirty="0"/>
          </a:p>
        </p:txBody>
      </p:sp>
    </p:spTree>
  </p:cSld>
  <p:clrMapOvr>
    <a:masterClrMapping/>
  </p:clrMapOvr>
  <p:transition advTm="300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19200" y="1944469"/>
            <a:ext cx="7543800" cy="2308324"/>
          </a:xfrm>
          <a:prstGeom prst="rect">
            <a:avLst/>
          </a:prstGeom>
        </p:spPr>
        <p:txBody>
          <a:bodyPr wrap="square">
            <a:spAutoFit/>
          </a:bodyPr>
          <a:lstStyle/>
          <a:p>
            <a:r>
              <a:rPr lang="en-US" sz="3600" dirty="0"/>
              <a:t>They shall be like a tree planted by water, sending out its roots by the stream. It shall not fear when heat comes, and its leaves shall stay green;</a:t>
            </a:r>
            <a:endParaRPr lang="en-US" sz="3600" dirty="0">
              <a:cs typeface="Arial" pitchFamily="34" charset="0"/>
            </a:endParaRPr>
          </a:p>
        </p:txBody>
      </p:sp>
      <p:sp>
        <p:nvSpPr>
          <p:cNvPr id="4" name="TextBox 3"/>
          <p:cNvSpPr txBox="1"/>
          <p:nvPr/>
        </p:nvSpPr>
        <p:spPr>
          <a:xfrm>
            <a:off x="4419600" y="4724400"/>
            <a:ext cx="3352800" cy="461665"/>
          </a:xfrm>
          <a:prstGeom prst="rect">
            <a:avLst/>
          </a:prstGeom>
          <a:noFill/>
        </p:spPr>
        <p:txBody>
          <a:bodyPr wrap="square" rtlCol="0">
            <a:spAutoFit/>
          </a:bodyPr>
          <a:lstStyle/>
          <a:p>
            <a:pPr algn="ctr"/>
            <a:r>
              <a:rPr lang="en-US" sz="2400" dirty="0">
                <a:solidFill>
                  <a:schemeClr val="tx1">
                    <a:lumMod val="95000"/>
                  </a:schemeClr>
                </a:solidFill>
              </a:rPr>
              <a:t>Jeremiah 17:8a</a:t>
            </a:r>
          </a:p>
        </p:txBody>
      </p:sp>
    </p:spTree>
  </p:cSld>
  <p:clrMapOvr>
    <a:masterClrMapping/>
  </p:clrMapOvr>
  <p:transition advTm="800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8600" y="6443246"/>
            <a:ext cx="8763000" cy="338554"/>
          </a:xfrm>
          <a:prstGeom prst="rect">
            <a:avLst/>
          </a:prstGeom>
          <a:noFill/>
        </p:spPr>
        <p:txBody>
          <a:bodyPr wrap="square" rtlCol="0">
            <a:spAutoFit/>
          </a:bodyPr>
          <a:lstStyle/>
          <a:p>
            <a:pPr algn="ctr"/>
            <a:r>
              <a:rPr lang="en-US" sz="1600" dirty="0">
                <a:solidFill>
                  <a:schemeClr val="tx1">
                    <a:lumMod val="95000"/>
                  </a:schemeClr>
                </a:solidFill>
              </a:rPr>
              <a:t>Trees Beside a Stream  --  </a:t>
            </a:r>
            <a:r>
              <a:rPr lang="en-US" sz="1600" dirty="0" err="1">
                <a:solidFill>
                  <a:schemeClr val="tx1">
                    <a:lumMod val="95000"/>
                  </a:schemeClr>
                </a:solidFill>
              </a:rPr>
              <a:t>Eliphalet</a:t>
            </a:r>
            <a:r>
              <a:rPr lang="en-US" sz="1600" dirty="0">
                <a:solidFill>
                  <a:schemeClr val="tx1">
                    <a:lumMod val="95000"/>
                  </a:schemeClr>
                </a:solidFill>
              </a:rPr>
              <a:t> Andrews, Smithsonian Museum of American Art, Washington, DC</a:t>
            </a:r>
          </a:p>
        </p:txBody>
      </p:sp>
      <p:pic>
        <p:nvPicPr>
          <p:cNvPr id="2" name="Picture 1">
            <a:extLst>
              <a:ext uri="{FF2B5EF4-FFF2-40B4-BE49-F238E27FC236}">
                <a16:creationId xmlns:a16="http://schemas.microsoft.com/office/drawing/2014/main" id="{3A145C0B-5F5A-4A43-8862-ED345F39B9D5}"/>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06314" y="0"/>
            <a:ext cx="8180486" cy="6317529"/>
          </a:xfrm>
          <a:prstGeom prst="rect">
            <a:avLst/>
          </a:prstGeom>
        </p:spPr>
      </p:pic>
    </p:spTree>
  </p:cSld>
  <p:clrMapOvr>
    <a:masterClrMapping/>
  </p:clrMapOvr>
  <p:transition advTm="8000"/>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47800" y="1828800"/>
            <a:ext cx="6858000" cy="2308324"/>
          </a:xfrm>
          <a:prstGeom prst="rect">
            <a:avLst/>
          </a:prstGeom>
        </p:spPr>
        <p:txBody>
          <a:bodyPr wrap="square">
            <a:spAutoFit/>
          </a:bodyPr>
          <a:lstStyle/>
          <a:p>
            <a:r>
              <a:rPr lang="en-US" sz="3600" dirty="0"/>
              <a:t>They are like trees planted by streams of water, which yield their fruit in its season, and their leaves do not wither.</a:t>
            </a:r>
            <a:endParaRPr lang="en-US" sz="3600" dirty="0">
              <a:cs typeface="Arial" pitchFamily="34" charset="0"/>
            </a:endParaRPr>
          </a:p>
        </p:txBody>
      </p:sp>
      <p:sp>
        <p:nvSpPr>
          <p:cNvPr id="5" name="TextBox 4"/>
          <p:cNvSpPr txBox="1"/>
          <p:nvPr/>
        </p:nvSpPr>
        <p:spPr>
          <a:xfrm>
            <a:off x="4419600" y="4343400"/>
            <a:ext cx="3352800" cy="461665"/>
          </a:xfrm>
          <a:prstGeom prst="rect">
            <a:avLst/>
          </a:prstGeom>
          <a:noFill/>
        </p:spPr>
        <p:txBody>
          <a:bodyPr wrap="square" rtlCol="0">
            <a:spAutoFit/>
          </a:bodyPr>
          <a:lstStyle/>
          <a:p>
            <a:pPr algn="ctr"/>
            <a:r>
              <a:rPr lang="en-US" sz="2400" dirty="0">
                <a:solidFill>
                  <a:schemeClr val="tx1">
                    <a:lumMod val="95000"/>
                  </a:schemeClr>
                </a:solidFill>
              </a:rPr>
              <a:t>Psalm 1:3</a:t>
            </a:r>
          </a:p>
        </p:txBody>
      </p:sp>
    </p:spTree>
  </p:cSld>
  <p:clrMapOvr>
    <a:masterClrMapping/>
  </p:clrMapOvr>
  <p:transition advTm="800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8600" y="6443246"/>
            <a:ext cx="8763000" cy="338554"/>
          </a:xfrm>
          <a:prstGeom prst="rect">
            <a:avLst/>
          </a:prstGeom>
          <a:noFill/>
        </p:spPr>
        <p:txBody>
          <a:bodyPr wrap="square" rtlCol="0">
            <a:spAutoFit/>
          </a:bodyPr>
          <a:lstStyle/>
          <a:p>
            <a:pPr algn="ctr"/>
            <a:r>
              <a:rPr lang="en-US" sz="1600" dirty="0">
                <a:solidFill>
                  <a:schemeClr val="tx1">
                    <a:lumMod val="95000"/>
                  </a:schemeClr>
                </a:solidFill>
              </a:rPr>
              <a:t>Apple Orchard  --  Luther van </a:t>
            </a:r>
            <a:r>
              <a:rPr lang="en-US" sz="1600" dirty="0" err="1">
                <a:solidFill>
                  <a:schemeClr val="tx1">
                    <a:lumMod val="95000"/>
                  </a:schemeClr>
                </a:solidFill>
              </a:rPr>
              <a:t>Gorder</a:t>
            </a:r>
            <a:r>
              <a:rPr lang="en-US" sz="1600" dirty="0">
                <a:solidFill>
                  <a:schemeClr val="tx1">
                    <a:lumMod val="95000"/>
                  </a:schemeClr>
                </a:solidFill>
              </a:rPr>
              <a:t>, Huntington Library, San Marino, CA</a:t>
            </a:r>
          </a:p>
        </p:txBody>
      </p:sp>
      <p:pic>
        <p:nvPicPr>
          <p:cNvPr id="1026" name="Picture 2" descr="https://upload.wikimedia.org/wikipedia/commons/thumb/c/ca/Luther_Emerson_van_Gorder_-_Apple_orchard.jpg/958px-Luther_Emerson_van_Gorder_-_Apple_orchard.jpg">
            <a:extLst>
              <a:ext uri="{FF2B5EF4-FFF2-40B4-BE49-F238E27FC236}">
                <a16:creationId xmlns:a16="http://schemas.microsoft.com/office/drawing/2014/main" id="{7D33E5DD-DFE0-4BF3-925B-119769B82E2C}"/>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685800" y="76200"/>
            <a:ext cx="7772400" cy="6324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advTm="8000"/>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77009" y="1981200"/>
            <a:ext cx="6324600" cy="1754326"/>
          </a:xfrm>
          <a:prstGeom prst="rect">
            <a:avLst/>
          </a:prstGeom>
        </p:spPr>
        <p:txBody>
          <a:bodyPr wrap="square">
            <a:spAutoFit/>
          </a:bodyPr>
          <a:lstStyle/>
          <a:p>
            <a:r>
              <a:rPr lang="en-US" sz="3600" dirty="0"/>
              <a:t>But in fact Christ has been raised from the dead, the first fruits of those who have died.</a:t>
            </a:r>
          </a:p>
        </p:txBody>
      </p:sp>
      <p:sp>
        <p:nvSpPr>
          <p:cNvPr id="5" name="TextBox 4"/>
          <p:cNvSpPr txBox="1"/>
          <p:nvPr/>
        </p:nvSpPr>
        <p:spPr>
          <a:xfrm>
            <a:off x="4572000" y="4343400"/>
            <a:ext cx="3352800" cy="461665"/>
          </a:xfrm>
          <a:prstGeom prst="rect">
            <a:avLst/>
          </a:prstGeom>
          <a:noFill/>
        </p:spPr>
        <p:txBody>
          <a:bodyPr wrap="square" rtlCol="0">
            <a:spAutoFit/>
          </a:bodyPr>
          <a:lstStyle/>
          <a:p>
            <a:pPr algn="ctr"/>
            <a:r>
              <a:rPr lang="en-US" sz="2400" dirty="0">
                <a:solidFill>
                  <a:schemeClr val="tx1">
                    <a:lumMod val="95000"/>
                  </a:schemeClr>
                </a:solidFill>
              </a:rPr>
              <a:t>1 Corinthians 15:20</a:t>
            </a:r>
          </a:p>
        </p:txBody>
      </p:sp>
    </p:spTree>
  </p:cSld>
  <p:clrMapOvr>
    <a:masterClrMapping/>
  </p:clrMapOvr>
  <p:transition advTm="800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8600" y="6324600"/>
            <a:ext cx="8763000" cy="338554"/>
          </a:xfrm>
          <a:prstGeom prst="rect">
            <a:avLst/>
          </a:prstGeom>
          <a:noFill/>
        </p:spPr>
        <p:txBody>
          <a:bodyPr wrap="square" rtlCol="0">
            <a:spAutoFit/>
          </a:bodyPr>
          <a:lstStyle/>
          <a:p>
            <a:pPr algn="ctr"/>
            <a:r>
              <a:rPr lang="en-US" sz="1600" dirty="0">
                <a:solidFill>
                  <a:schemeClr val="tx1">
                    <a:lumMod val="95000"/>
                  </a:schemeClr>
                </a:solidFill>
              </a:rPr>
              <a:t>Blessing of the First Fruits  --  Holy Resurrection Cathedral, Tokyo, Japan</a:t>
            </a:r>
            <a:endParaRPr lang="en-US" dirty="0">
              <a:solidFill>
                <a:schemeClr val="tx1">
                  <a:lumMod val="95000"/>
                </a:schemeClr>
              </a:solidFill>
            </a:endParaRPr>
          </a:p>
        </p:txBody>
      </p:sp>
      <p:pic>
        <p:nvPicPr>
          <p:cNvPr id="2" name="Picture 1">
            <a:extLst>
              <a:ext uri="{FF2B5EF4-FFF2-40B4-BE49-F238E27FC236}">
                <a16:creationId xmlns:a16="http://schemas.microsoft.com/office/drawing/2014/main" id="{F38D2F08-EF34-4279-A025-30DE8B419E6A}"/>
              </a:ext>
            </a:extLst>
          </p:cNvPr>
          <p:cNvPicPr>
            <a:picLocks noChangeAspect="1"/>
          </p:cNvPicPr>
          <p:nvPr/>
        </p:nvPicPr>
        <p:blipFill>
          <a:blip r:embed="rId2"/>
          <a:stretch>
            <a:fillRect/>
          </a:stretch>
        </p:blipFill>
        <p:spPr>
          <a:xfrm>
            <a:off x="762000" y="304800"/>
            <a:ext cx="7620000" cy="5715000"/>
          </a:xfrm>
          <a:prstGeom prst="rect">
            <a:avLst/>
          </a:prstGeom>
        </p:spPr>
      </p:pic>
    </p:spTree>
  </p:cSld>
  <p:clrMapOvr>
    <a:masterClrMapping/>
  </p:clrMapOvr>
  <p:transition advTm="8000"/>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43000" y="1905000"/>
            <a:ext cx="7086600" cy="2308324"/>
          </a:xfrm>
          <a:prstGeom prst="rect">
            <a:avLst/>
          </a:prstGeom>
        </p:spPr>
        <p:txBody>
          <a:bodyPr wrap="square">
            <a:spAutoFit/>
          </a:bodyPr>
          <a:lstStyle/>
          <a:p>
            <a:r>
              <a:rPr lang="en-US" sz="3600" dirty="0"/>
              <a:t>He came down … with a great crowd of his disciples and a great multitude of people from all Judea, Jerusalem, and the coast of </a:t>
            </a:r>
            <a:r>
              <a:rPr lang="en-US" sz="3600" dirty="0" err="1"/>
              <a:t>Tyre</a:t>
            </a:r>
            <a:r>
              <a:rPr lang="en-US" sz="3600" dirty="0"/>
              <a:t> and Sidon.</a:t>
            </a:r>
            <a:endParaRPr lang="en-US" sz="3600" dirty="0">
              <a:cs typeface="Arial" pitchFamily="34" charset="0"/>
            </a:endParaRPr>
          </a:p>
        </p:txBody>
      </p:sp>
      <p:sp>
        <p:nvSpPr>
          <p:cNvPr id="5" name="TextBox 4"/>
          <p:cNvSpPr txBox="1"/>
          <p:nvPr/>
        </p:nvSpPr>
        <p:spPr>
          <a:xfrm>
            <a:off x="4267200" y="4419600"/>
            <a:ext cx="3352800" cy="461665"/>
          </a:xfrm>
          <a:prstGeom prst="rect">
            <a:avLst/>
          </a:prstGeom>
          <a:noFill/>
        </p:spPr>
        <p:txBody>
          <a:bodyPr wrap="square" rtlCol="0">
            <a:spAutoFit/>
          </a:bodyPr>
          <a:lstStyle/>
          <a:p>
            <a:pPr algn="ctr"/>
            <a:r>
              <a:rPr lang="en-US" sz="2400" dirty="0">
                <a:solidFill>
                  <a:schemeClr val="tx1">
                    <a:lumMod val="95000"/>
                  </a:schemeClr>
                </a:solidFill>
              </a:rPr>
              <a:t>Luke 6:17ac</a:t>
            </a:r>
          </a:p>
        </p:txBody>
      </p:sp>
    </p:spTree>
  </p:cSld>
  <p:clrMapOvr>
    <a:masterClrMapping/>
  </p:clrMapOvr>
  <p:transition advTm="8000"/>
</p:sld>
</file>

<file path=ppt/theme/theme1.xml><?xml version="1.0" encoding="utf-8"?>
<a:theme xmlns:a="http://schemas.openxmlformats.org/drawingml/2006/main" name="First Sunday after Christmas Day Year A">
  <a:themeElements>
    <a:clrScheme name="Custom 1">
      <a:dk1>
        <a:sysClr val="windowText" lastClr="000000"/>
      </a:dk1>
      <a:lt1>
        <a:sysClr val="window" lastClr="FFFFFF"/>
      </a:lt1>
      <a:dk2>
        <a:srgbClr val="000000"/>
      </a:dk2>
      <a:lt2>
        <a:srgbClr val="FFFFFF"/>
      </a:lt2>
      <a:accent1>
        <a:srgbClr val="4F81BD"/>
      </a:accent1>
      <a:accent2>
        <a:srgbClr val="C0504D"/>
      </a:accent2>
      <a:accent3>
        <a:srgbClr val="9BBB59"/>
      </a:accent3>
      <a:accent4>
        <a:srgbClr val="8064A2"/>
      </a:accent4>
      <a:accent5>
        <a:srgbClr val="4BACC6"/>
      </a:accent5>
      <a:accent6>
        <a:srgbClr val="F79646"/>
      </a:accent6>
      <a:hlink>
        <a:srgbClr val="F2F2F2"/>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First Sunday after Christmas Day Year A</Template>
  <TotalTime>1464</TotalTime>
  <Words>726</Words>
  <Application>Microsoft Office PowerPoint</Application>
  <PresentationFormat>On-screen Show (4:3)</PresentationFormat>
  <Paragraphs>49</Paragraphs>
  <Slides>21</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21</vt:i4>
      </vt:variant>
    </vt:vector>
  </HeadingPairs>
  <TitlesOfParts>
    <vt:vector size="24" baseType="lpstr">
      <vt:lpstr>Arial</vt:lpstr>
      <vt:lpstr>Calibri</vt:lpstr>
      <vt:lpstr>First Sunday after Christmas Day Year A</vt:lpstr>
      <vt:lpstr>SIXTH SUNDAY AFTER THE EPIPHANY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Credits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c:title>
  <dc:creator>Anne</dc:creator>
  <cp:lastModifiedBy>Anne</cp:lastModifiedBy>
  <cp:revision>98</cp:revision>
  <dcterms:created xsi:type="dcterms:W3CDTF">2016-08-31T16:46:43Z</dcterms:created>
  <dcterms:modified xsi:type="dcterms:W3CDTF">2018-07-08T19:05:12Z</dcterms:modified>
</cp:coreProperties>
</file>