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83" r:id="rId5"/>
    <p:sldId id="384" r:id="rId6"/>
    <p:sldId id="385" r:id="rId7"/>
    <p:sldId id="386" r:id="rId8"/>
    <p:sldId id="387" r:id="rId9"/>
    <p:sldId id="408" r:id="rId10"/>
    <p:sldId id="409" r:id="rId11"/>
    <p:sldId id="390" r:id="rId12"/>
    <p:sldId id="403" r:id="rId13"/>
    <p:sldId id="404" r:id="rId14"/>
    <p:sldId id="393" r:id="rId15"/>
    <p:sldId id="394" r:id="rId16"/>
    <p:sldId id="395" r:id="rId17"/>
    <p:sldId id="396" r:id="rId18"/>
    <p:sldId id="397" r:id="rId19"/>
    <p:sldId id="398" r:id="rId20"/>
    <p:sldId id="399" r:id="rId21"/>
    <p:sldId id="400" r:id="rId22"/>
    <p:sldId id="401" r:id="rId23"/>
    <p:sldId id="402"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744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715"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270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6/23/2021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6/23/2021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6/23/2021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143001"/>
            <a:ext cx="8458200" cy="1698625"/>
          </a:xfrm>
        </p:spPr>
        <p:txBody>
          <a:bodyPr>
            <a:noAutofit/>
          </a:bodyPr>
          <a:lstStyle/>
          <a:p>
            <a:r>
              <a:rPr lang="en-US" sz="8800" dirty="0"/>
              <a:t>SECOND SUNDAY OF ADVENT</a:t>
            </a:r>
          </a:p>
        </p:txBody>
      </p:sp>
      <p:sp>
        <p:nvSpPr>
          <p:cNvPr id="3" name="Subtitle 2"/>
          <p:cNvSpPr>
            <a:spLocks noGrp="1"/>
          </p:cNvSpPr>
          <p:nvPr>
            <p:ph type="subTitle" idx="1"/>
          </p:nvPr>
        </p:nvSpPr>
        <p:spPr>
          <a:xfrm>
            <a:off x="2819400" y="3429000"/>
            <a:ext cx="6400800" cy="838200"/>
          </a:xfrm>
        </p:spPr>
        <p:txBody>
          <a:bodyPr>
            <a:normAutofit lnSpcReduction="10000"/>
          </a:bodyPr>
          <a:lstStyle/>
          <a:p>
            <a:r>
              <a:rPr lang="en-US" sz="5400" i="1">
                <a:solidFill>
                  <a:schemeClr val="tx1"/>
                </a:solidFill>
              </a:rPr>
              <a:t>Year C</a:t>
            </a:r>
            <a:endParaRPr lang="en-US" sz="5400" i="1" dirty="0">
              <a:solidFill>
                <a:schemeClr val="tx1"/>
              </a:solidFill>
            </a:endParaRPr>
          </a:p>
        </p:txBody>
      </p:sp>
      <p:sp>
        <p:nvSpPr>
          <p:cNvPr id="4" name="Rectangle 3"/>
          <p:cNvSpPr/>
          <p:nvPr/>
        </p:nvSpPr>
        <p:spPr>
          <a:xfrm>
            <a:off x="1524000" y="6182380"/>
            <a:ext cx="9144000" cy="523220"/>
          </a:xfrm>
          <a:prstGeom prst="rect">
            <a:avLst/>
          </a:prstGeom>
          <a:solidFill>
            <a:srgbClr val="BB7440">
              <a:alpha val="80000"/>
            </a:srgbClr>
          </a:solidFill>
        </p:spPr>
        <p:txBody>
          <a:bodyPr wrap="square">
            <a:spAutoFit/>
          </a:bodyPr>
          <a:lstStyle/>
          <a:p>
            <a:r>
              <a:rPr lang="en-US" sz="2800" dirty="0"/>
              <a:t> Malachi 3:1-4 - Luke 1:68-79 - Philippians 1:3-11 - Luke 3:1-6</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58876"/>
            <a:ext cx="6934200" cy="2308324"/>
          </a:xfrm>
          <a:prstGeom prst="rect">
            <a:avLst/>
          </a:prstGeom>
        </p:spPr>
        <p:txBody>
          <a:bodyPr wrap="square">
            <a:spAutoFit/>
          </a:bodyPr>
          <a:lstStyle/>
          <a:p>
            <a:r>
              <a:rPr lang="en-US" sz="3600" dirty="0"/>
              <a:t>to give light to those who sit in darkness and in the shadow of death, to guide our feet into the way of peace."</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1:79</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5105400"/>
            <a:ext cx="1828800" cy="1569660"/>
          </a:xfrm>
          <a:prstGeom prst="rect">
            <a:avLst/>
          </a:prstGeom>
          <a:noFill/>
        </p:spPr>
        <p:txBody>
          <a:bodyPr wrap="square" rtlCol="0">
            <a:spAutoFit/>
          </a:bodyPr>
          <a:lstStyle/>
          <a:p>
            <a:pPr algn="ctr"/>
            <a:r>
              <a:rPr lang="en-US" sz="1600" dirty="0">
                <a:solidFill>
                  <a:schemeClr val="tx1">
                    <a:lumMod val="95000"/>
                  </a:schemeClr>
                </a:solidFill>
              </a:rPr>
              <a:t>Maestra Peace Mural</a:t>
            </a:r>
          </a:p>
          <a:p>
            <a:pPr algn="ctr"/>
            <a:endParaRPr lang="en-US" sz="1600" dirty="0">
              <a:solidFill>
                <a:schemeClr val="tx1">
                  <a:lumMod val="95000"/>
                </a:schemeClr>
              </a:solidFill>
            </a:endParaRPr>
          </a:p>
          <a:p>
            <a:pPr algn="ctr"/>
            <a:r>
              <a:rPr lang="en-US" sz="1600" dirty="0">
                <a:solidFill>
                  <a:schemeClr val="tx1">
                    <a:lumMod val="95000"/>
                  </a:schemeClr>
                </a:solidFill>
              </a:rPr>
              <a:t>Juana Alicia</a:t>
            </a:r>
          </a:p>
          <a:p>
            <a:pPr algn="ctr"/>
            <a:r>
              <a:rPr lang="en-US" sz="1600" dirty="0">
                <a:solidFill>
                  <a:schemeClr val="tx1">
                    <a:lumMod val="95000"/>
                  </a:schemeClr>
                </a:solidFill>
              </a:rPr>
              <a:t>Women's Building</a:t>
            </a:r>
          </a:p>
          <a:p>
            <a:pPr algn="ctr"/>
            <a:r>
              <a:rPr lang="en-US" sz="1600" dirty="0">
                <a:solidFill>
                  <a:schemeClr val="tx1">
                    <a:lumMod val="95000"/>
                  </a:schemeClr>
                </a:solidFill>
              </a:rPr>
              <a:t>San Francisco, CA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161D8DDE-307B-46E0-AED7-28B1AC1ED88A}"/>
              </a:ext>
            </a:extLst>
          </p:cNvPr>
          <p:cNvPicPr>
            <a:picLocks noChangeAspect="1"/>
          </p:cNvPicPr>
          <p:nvPr/>
        </p:nvPicPr>
        <p:blipFill>
          <a:blip r:embed="rId2"/>
          <a:stretch>
            <a:fillRect/>
          </a:stretch>
        </p:blipFill>
        <p:spPr>
          <a:xfrm>
            <a:off x="4342151" y="0"/>
            <a:ext cx="4497049" cy="68580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76400"/>
            <a:ext cx="7086600" cy="2308324"/>
          </a:xfrm>
          <a:prstGeom prst="rect">
            <a:avLst/>
          </a:prstGeom>
        </p:spPr>
        <p:txBody>
          <a:bodyPr wrap="square">
            <a:spAutoFit/>
          </a:bodyPr>
          <a:lstStyle/>
          <a:p>
            <a:r>
              <a:rPr lang="en-US" sz="3600" dirty="0"/>
              <a:t>And this is my prayer, that your love may overflow … having produced the harvest of righteousness that comes through Jesus Christ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Philippians 1:9a,11a</a:t>
            </a:r>
          </a:p>
        </p:txBody>
      </p:sp>
    </p:spTree>
    <p:extLst>
      <p:ext uri="{BB962C8B-B14F-4D97-AF65-F5344CB8AC3E}">
        <p14:creationId xmlns:p14="http://schemas.microsoft.com/office/powerpoint/2010/main" val="3858405874"/>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Christmas Eve  --  Carlton Smith, 1901</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DF1B4B50-7B43-48BD-9163-62C7BDB717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450056"/>
            <a:ext cx="9144000" cy="5493544"/>
          </a:xfrm>
          <a:prstGeom prst="rect">
            <a:avLst/>
          </a:prstGeom>
        </p:spPr>
      </p:pic>
    </p:spTree>
    <p:extLst>
      <p:ext uri="{BB962C8B-B14F-4D97-AF65-F5344CB8AC3E}">
        <p14:creationId xmlns:p14="http://schemas.microsoft.com/office/powerpoint/2010/main" val="536158554"/>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1"/>
            <a:ext cx="6781800" cy="1200329"/>
          </a:xfrm>
          <a:prstGeom prst="rect">
            <a:avLst/>
          </a:prstGeom>
        </p:spPr>
        <p:txBody>
          <a:bodyPr wrap="square">
            <a:spAutoFit/>
          </a:bodyPr>
          <a:lstStyle/>
          <a:p>
            <a:r>
              <a:rPr lang="en-US" sz="3600" dirty="0"/>
              <a:t>… the word of God came to John son of Zechariah in the wilderness.</a:t>
            </a:r>
          </a:p>
        </p:txBody>
      </p:sp>
      <p:sp>
        <p:nvSpPr>
          <p:cNvPr id="5" name="TextBox 4"/>
          <p:cNvSpPr txBox="1"/>
          <p:nvPr/>
        </p:nvSpPr>
        <p:spPr>
          <a:xfrm>
            <a:off x="6096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3:2</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5105400"/>
            <a:ext cx="2209800" cy="1569660"/>
          </a:xfrm>
          <a:prstGeom prst="rect">
            <a:avLst/>
          </a:prstGeom>
          <a:noFill/>
        </p:spPr>
        <p:txBody>
          <a:bodyPr wrap="square" rtlCol="0">
            <a:spAutoFit/>
          </a:bodyPr>
          <a:lstStyle/>
          <a:p>
            <a:pPr algn="ctr"/>
            <a:r>
              <a:rPr lang="en-US" sz="1600" dirty="0">
                <a:solidFill>
                  <a:schemeClr val="tx1">
                    <a:lumMod val="95000"/>
                  </a:schemeClr>
                </a:solidFill>
              </a:rPr>
              <a:t>John the Baptist in the Wilderness</a:t>
            </a:r>
          </a:p>
          <a:p>
            <a:pPr algn="ctr"/>
            <a:endParaRPr lang="en-US" sz="1600" dirty="0">
              <a:solidFill>
                <a:schemeClr val="tx1">
                  <a:lumMod val="95000"/>
                </a:schemeClr>
              </a:solidFill>
            </a:endParaRPr>
          </a:p>
          <a:p>
            <a:pPr algn="ctr"/>
            <a:r>
              <a:rPr lang="en-US" sz="1600" dirty="0" err="1">
                <a:solidFill>
                  <a:schemeClr val="tx1">
                    <a:lumMod val="95000"/>
                  </a:schemeClr>
                </a:solidFill>
              </a:rPr>
              <a:t>Geertgen</a:t>
            </a:r>
            <a:r>
              <a:rPr lang="en-US" sz="1600" dirty="0">
                <a:solidFill>
                  <a:schemeClr val="tx1">
                    <a:lumMod val="95000"/>
                  </a:schemeClr>
                </a:solidFill>
              </a:rPr>
              <a:t> tot Sint </a:t>
            </a:r>
            <a:r>
              <a:rPr lang="en-US" sz="1600" dirty="0" err="1">
                <a:solidFill>
                  <a:schemeClr val="tx1">
                    <a:lumMod val="95000"/>
                  </a:schemeClr>
                </a:solidFill>
              </a:rPr>
              <a:t>Jans</a:t>
            </a:r>
            <a:endParaRPr lang="en-US" sz="1600" dirty="0">
              <a:solidFill>
                <a:schemeClr val="tx1">
                  <a:lumMod val="95000"/>
                </a:schemeClr>
              </a:solidFill>
            </a:endParaRPr>
          </a:p>
          <a:p>
            <a:pPr algn="ctr"/>
            <a:r>
              <a:rPr lang="en-US" sz="1600" dirty="0" err="1">
                <a:solidFill>
                  <a:schemeClr val="tx1">
                    <a:lumMod val="95000"/>
                  </a:schemeClr>
                </a:solidFill>
              </a:rPr>
              <a:t>Gemaldegalerie</a:t>
            </a:r>
            <a:endParaRPr lang="en-US" sz="1600" dirty="0">
              <a:solidFill>
                <a:schemeClr val="tx1">
                  <a:lumMod val="95000"/>
                </a:schemeClr>
              </a:solidFill>
            </a:endParaRPr>
          </a:p>
          <a:p>
            <a:pPr algn="ctr"/>
            <a:r>
              <a:rPr lang="en-US" sz="1600" dirty="0">
                <a:solidFill>
                  <a:schemeClr val="tx1">
                    <a:lumMod val="95000"/>
                  </a:schemeClr>
                </a:solidFill>
              </a:rPr>
              <a:t>Berlin, Germany</a:t>
            </a:r>
          </a:p>
        </p:txBody>
      </p:sp>
      <p:pic>
        <p:nvPicPr>
          <p:cNvPr id="2" name="Picture 1">
            <a:extLst>
              <a:ext uri="{FF2B5EF4-FFF2-40B4-BE49-F238E27FC236}">
                <a16:creationId xmlns:a16="http://schemas.microsoft.com/office/drawing/2014/main" id="{7607D6D3-FE03-4081-AA2A-662FB4E3DA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3001" y="0"/>
            <a:ext cx="4509135" cy="6858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133600"/>
            <a:ext cx="7315200" cy="1754326"/>
          </a:xfrm>
          <a:prstGeom prst="rect">
            <a:avLst/>
          </a:prstGeom>
        </p:spPr>
        <p:txBody>
          <a:bodyPr wrap="square">
            <a:spAutoFit/>
          </a:bodyPr>
          <a:lstStyle/>
          <a:p>
            <a:r>
              <a:rPr lang="en-US" sz="3600" dirty="0"/>
              <a:t>He went into all the region around the Jordan, proclaiming a baptism of repentance for the forgiveness of sins,</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3:3</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John the Baptist Preaching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D531161C-4715-4249-B3F1-81E4652ECA41}"/>
              </a:ext>
            </a:extLst>
          </p:cNvPr>
          <p:cNvPicPr>
            <a:picLocks noChangeAspect="1"/>
          </p:cNvPicPr>
          <p:nvPr/>
        </p:nvPicPr>
        <p:blipFill>
          <a:blip r:embed="rId2"/>
          <a:stretch>
            <a:fillRect/>
          </a:stretch>
        </p:blipFill>
        <p:spPr>
          <a:xfrm>
            <a:off x="1544010" y="1"/>
            <a:ext cx="9103980" cy="5943599"/>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600200"/>
            <a:ext cx="6705600" cy="2862322"/>
          </a:xfrm>
          <a:prstGeom prst="rect">
            <a:avLst/>
          </a:prstGeom>
        </p:spPr>
        <p:txBody>
          <a:bodyPr wrap="square">
            <a:spAutoFit/>
          </a:bodyPr>
          <a:lstStyle/>
          <a:p>
            <a:r>
              <a:rPr lang="en-US" sz="3600" dirty="0"/>
              <a:t>as it is written … </a:t>
            </a:r>
          </a:p>
          <a:p>
            <a:r>
              <a:rPr lang="en-US" sz="3600" dirty="0"/>
              <a:t>"The voice of one crying out in the wilderness: </a:t>
            </a:r>
          </a:p>
          <a:p>
            <a:r>
              <a:rPr lang="en-US" sz="3600" dirty="0"/>
              <a:t>'Prepare the way of the Lord, make his paths straight.</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3:4</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029200"/>
            <a:ext cx="2324100" cy="1600438"/>
          </a:xfrm>
          <a:prstGeom prst="rect">
            <a:avLst/>
          </a:prstGeom>
          <a:noFill/>
        </p:spPr>
        <p:txBody>
          <a:bodyPr wrap="square" rtlCol="0">
            <a:spAutoFit/>
          </a:bodyPr>
          <a:lstStyle/>
          <a:p>
            <a:pPr algn="ctr"/>
            <a:r>
              <a:rPr lang="en-US" sz="1600" dirty="0">
                <a:solidFill>
                  <a:schemeClr val="tx1">
                    <a:lumMod val="95000"/>
                  </a:schemeClr>
                </a:solidFill>
              </a:rPr>
              <a:t>John the Baptist</a:t>
            </a:r>
          </a:p>
          <a:p>
            <a:pPr algn="ctr"/>
            <a:endParaRPr lang="en-US" sz="1600" dirty="0">
              <a:solidFill>
                <a:schemeClr val="tx1">
                  <a:lumMod val="95000"/>
                </a:schemeClr>
              </a:solidFill>
            </a:endParaRPr>
          </a:p>
          <a:p>
            <a:pPr algn="ctr"/>
            <a:r>
              <a:rPr lang="en-US" sz="1600" dirty="0">
                <a:solidFill>
                  <a:schemeClr val="tx1">
                    <a:lumMod val="95000"/>
                  </a:schemeClr>
                </a:solidFill>
              </a:rPr>
              <a:t>Jan van Eyck</a:t>
            </a:r>
          </a:p>
          <a:p>
            <a:pPr algn="ctr"/>
            <a:r>
              <a:rPr lang="en-US" sz="1600" dirty="0">
                <a:solidFill>
                  <a:schemeClr val="tx1">
                    <a:lumMod val="95000"/>
                  </a:schemeClr>
                </a:solidFill>
              </a:rPr>
              <a:t>Ghent Altarpiece</a:t>
            </a:r>
          </a:p>
          <a:p>
            <a:pPr algn="ctr"/>
            <a:r>
              <a:rPr lang="en-US" sz="1600" dirty="0">
                <a:solidFill>
                  <a:schemeClr val="tx1">
                    <a:lumMod val="95000"/>
                  </a:schemeClr>
                </a:solidFill>
              </a:rPr>
              <a:t>St. </a:t>
            </a:r>
            <a:r>
              <a:rPr lang="en-US" sz="1600" dirty="0" err="1">
                <a:solidFill>
                  <a:schemeClr val="tx1">
                    <a:lumMod val="95000"/>
                  </a:schemeClr>
                </a:solidFill>
              </a:rPr>
              <a:t>Bavo</a:t>
            </a:r>
            <a:r>
              <a:rPr lang="en-US" sz="1600" dirty="0">
                <a:solidFill>
                  <a:schemeClr val="tx1">
                    <a:lumMod val="95000"/>
                  </a:schemeClr>
                </a:solidFill>
              </a:rPr>
              <a:t> Cathedral</a:t>
            </a:r>
          </a:p>
          <a:p>
            <a:pPr algn="ctr"/>
            <a:r>
              <a:rPr lang="en-US" sz="1600" dirty="0">
                <a:solidFill>
                  <a:schemeClr val="tx1">
                    <a:lumMod val="95000"/>
                  </a:schemeClr>
                </a:solidFill>
              </a:rPr>
              <a:t>Ghent, Belgium</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BBA969A0-0F8D-462C-999E-48E45161EC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1" y="0"/>
            <a:ext cx="5165021" cy="6858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See, I am sending my messenger to prepare the way before me … indeed, he is coming, says the LORD of hosts.</a:t>
            </a:r>
            <a:endParaRPr lang="en-US" sz="3600" dirty="0">
              <a:cs typeface="Arial" pitchFamily="34" charset="0"/>
            </a:endParaRPr>
          </a:p>
        </p:txBody>
      </p:sp>
      <p:sp>
        <p:nvSpPr>
          <p:cNvPr id="4" name="TextBox 3"/>
          <p:cNvSpPr txBox="1"/>
          <p:nvPr/>
        </p:nvSpPr>
        <p:spPr>
          <a:xfrm>
            <a:off x="60198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Malachi 3:1ac</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371600"/>
            <a:ext cx="7734300" cy="2862322"/>
          </a:xfrm>
          <a:prstGeom prst="rect">
            <a:avLst/>
          </a:prstGeom>
        </p:spPr>
        <p:txBody>
          <a:bodyPr wrap="square">
            <a:spAutoFit/>
          </a:bodyPr>
          <a:lstStyle/>
          <a:p>
            <a:r>
              <a:rPr lang="en-US" sz="3600" dirty="0"/>
              <a:t>Every valley shall be filled, </a:t>
            </a:r>
          </a:p>
          <a:p>
            <a:r>
              <a:rPr lang="en-US" sz="3600" dirty="0"/>
              <a:t>and every mountain and hill </a:t>
            </a:r>
          </a:p>
          <a:p>
            <a:r>
              <a:rPr lang="en-US" sz="3600" dirty="0"/>
              <a:t>    shall be made low, </a:t>
            </a:r>
          </a:p>
          <a:p>
            <a:r>
              <a:rPr lang="en-US" sz="3600" dirty="0"/>
              <a:t>and the crooked shall be made straight, </a:t>
            </a:r>
          </a:p>
          <a:p>
            <a:r>
              <a:rPr lang="en-US" sz="3600" dirty="0"/>
              <a:t>and the rough ways made smooth;</a:t>
            </a:r>
            <a:endParaRPr lang="en-US" sz="3600" dirty="0">
              <a:cs typeface="Arial" pitchFamily="34" charset="0"/>
            </a:endParaRPr>
          </a:p>
        </p:txBody>
      </p:sp>
      <p:sp>
        <p:nvSpPr>
          <p:cNvPr id="5" name="TextBox 4"/>
          <p:cNvSpPr txBox="1"/>
          <p:nvPr/>
        </p:nvSpPr>
        <p:spPr>
          <a:xfrm>
            <a:off x="56388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3:5</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4572001"/>
            <a:ext cx="1981200" cy="2062103"/>
          </a:xfrm>
          <a:prstGeom prst="rect">
            <a:avLst/>
          </a:prstGeom>
          <a:noFill/>
        </p:spPr>
        <p:txBody>
          <a:bodyPr wrap="square" rtlCol="0">
            <a:spAutoFit/>
          </a:bodyPr>
          <a:lstStyle/>
          <a:p>
            <a:pPr algn="ctr"/>
            <a:r>
              <a:rPr lang="en-US" sz="1600" dirty="0">
                <a:solidFill>
                  <a:schemeClr val="tx1">
                    <a:lumMod val="95000"/>
                  </a:schemeClr>
                </a:solidFill>
              </a:rPr>
              <a:t>St. Christopher and the Christ Child on the Road of Life</a:t>
            </a:r>
          </a:p>
          <a:p>
            <a:pPr algn="ctr"/>
            <a:endParaRPr lang="en-US" sz="1600" dirty="0">
              <a:solidFill>
                <a:schemeClr val="tx1">
                  <a:lumMod val="95000"/>
                </a:schemeClr>
              </a:solidFill>
            </a:endParaRPr>
          </a:p>
          <a:p>
            <a:pPr algn="ctr"/>
            <a:r>
              <a:rPr lang="en-US" sz="1600" dirty="0">
                <a:solidFill>
                  <a:schemeClr val="tx1">
                    <a:lumMod val="95000"/>
                  </a:schemeClr>
                </a:solidFill>
              </a:rPr>
              <a:t>Master of </a:t>
            </a:r>
            <a:r>
              <a:rPr lang="en-US" sz="1600" dirty="0" err="1">
                <a:solidFill>
                  <a:schemeClr val="tx1">
                    <a:lumMod val="95000"/>
                  </a:schemeClr>
                </a:solidFill>
              </a:rPr>
              <a:t>Guillebert</a:t>
            </a:r>
            <a:r>
              <a:rPr lang="en-US" sz="1600" dirty="0">
                <a:solidFill>
                  <a:schemeClr val="tx1">
                    <a:lumMod val="95000"/>
                  </a:schemeClr>
                </a:solidFill>
              </a:rPr>
              <a:t> de Mets</a:t>
            </a:r>
          </a:p>
          <a:p>
            <a:pPr algn="ctr"/>
            <a:r>
              <a:rPr lang="en-US" sz="1600" dirty="0">
                <a:solidFill>
                  <a:schemeClr val="tx1">
                    <a:lumMod val="95000"/>
                  </a:schemeClr>
                </a:solidFill>
              </a:rPr>
              <a:t>Morgan Library</a:t>
            </a:r>
          </a:p>
          <a:p>
            <a:pPr algn="ctr"/>
            <a:r>
              <a:rPr lang="en-US" sz="1600" dirty="0">
                <a:solidFill>
                  <a:schemeClr val="tx1">
                    <a:lumMod val="95000"/>
                  </a:schemeClr>
                </a:solidFill>
              </a:rPr>
              <a:t>New York, NY</a:t>
            </a:r>
          </a:p>
        </p:txBody>
      </p:sp>
      <p:pic>
        <p:nvPicPr>
          <p:cNvPr id="1026" name="Picture 2" descr="https://upload.wikimedia.org/wikipedia/commons/thumb/7/79/St-Chrisopher-Christ-Child-Ghent-1420-Book-Hours-Master-of-Guillebert-de-Mets.png/713px-St-Chrisopher-Christ-Child-Ghent-1420-Book-Hours-Master-of-Guillebert-de-Mets.png">
            <a:extLst>
              <a:ext uri="{FF2B5EF4-FFF2-40B4-BE49-F238E27FC236}">
                <a16:creationId xmlns:a16="http://schemas.microsoft.com/office/drawing/2014/main" id="{9413B81D-F2CB-4A87-999B-2DF9B418029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97400" y="0"/>
            <a:ext cx="47752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8600" y="2228671"/>
            <a:ext cx="4648200" cy="1200329"/>
          </a:xfrm>
          <a:prstGeom prst="rect">
            <a:avLst/>
          </a:prstGeom>
        </p:spPr>
        <p:txBody>
          <a:bodyPr wrap="square">
            <a:spAutoFit/>
          </a:bodyPr>
          <a:lstStyle/>
          <a:p>
            <a:r>
              <a:rPr lang="en-US" sz="3600" dirty="0"/>
              <a:t>and all flesh shall see the salvation of God.'"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3:6</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Angels Attend Mary and Jesus  --  India, c. 1665, San Diego Museum of Art, San Diego, CA</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3F90F8C7-AFE8-4E5A-9D45-AB0109AB911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133710"/>
            <a:ext cx="9144000" cy="6038491"/>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https://commons.wikimedia.org/wiki/File:Schwabach_Stadtkirche_-_Katharinenaltar_Fl%C3%BCgel_4a.jpg</a:t>
            </a:r>
          </a:p>
          <a:p>
            <a:pPr>
              <a:buNone/>
            </a:pPr>
            <a:r>
              <a:rPr lang="fr-FR" sz="1600" dirty="0"/>
              <a:t>Éditions de l’Emmanuel, https://www.editions-emmanuel.com/contact/</a:t>
            </a:r>
            <a:endParaRPr lang="en-US" sz="1600" dirty="0"/>
          </a:p>
          <a:p>
            <a:pPr>
              <a:buNone/>
            </a:pPr>
            <a:r>
              <a:rPr lang="en-US" sz="1600" dirty="0"/>
              <a:t>http://diglib.library.vanderbilt.edu/act-imagelink.pl?RC=48280</a:t>
            </a:r>
          </a:p>
          <a:p>
            <a:pPr>
              <a:buNone/>
            </a:pPr>
            <a:r>
              <a:rPr lang="en-US" sz="1600" dirty="0"/>
              <a:t>https://www.flickr.com/photos/genvessel/537858093 - </a:t>
            </a:r>
            <a:r>
              <a:rPr lang="en-US" sz="1600" dirty="0" err="1"/>
              <a:t>klndonnelly</a:t>
            </a:r>
            <a:endParaRPr lang="en-US" sz="1600" dirty="0"/>
          </a:p>
          <a:p>
            <a:pPr>
              <a:buNone/>
            </a:pPr>
            <a:r>
              <a:rPr lang="en-US" sz="1600" dirty="0"/>
              <a:t>https://www.flickr.com/photos/wallyg/3922802370</a:t>
            </a:r>
          </a:p>
          <a:p>
            <a:pPr>
              <a:buNone/>
            </a:pPr>
            <a:r>
              <a:rPr lang="en-US" sz="1600" dirty="0"/>
              <a:t>https://commons.wikimedia.org/wiki/File:Carlton_Alfred_Smith_-_Christmas_Eve.jpg</a:t>
            </a:r>
          </a:p>
          <a:p>
            <a:pPr>
              <a:buNone/>
            </a:pPr>
            <a:r>
              <a:rPr lang="en-US" sz="1600" dirty="0"/>
              <a:t>https://commons.wikimedia.org/wiki/File:Geertgen_tot_Sint_Jans_-_John_the_Baptist_in_the_Wilderness_-_WGA08515.jpg</a:t>
            </a:r>
          </a:p>
          <a:p>
            <a:pPr>
              <a:buNone/>
            </a:pPr>
            <a:r>
              <a:rPr lang="en-US" sz="1600" dirty="0"/>
              <a:t>http://diglib.library.vanderbilt.edu/act-imagelink.pl?RC=48386</a:t>
            </a:r>
          </a:p>
          <a:p>
            <a:pPr>
              <a:buNone/>
            </a:pPr>
            <a:r>
              <a:rPr lang="en-US" sz="1600" dirty="0"/>
              <a:t>https://commons.wikimedia.org/wiki/File:Jan_van_Eyck_-_The_Ghent_Altarpiece_-_St_John_the_Baptist_(detail)_-_WGA07634.jpg</a:t>
            </a:r>
          </a:p>
          <a:p>
            <a:pPr>
              <a:buNone/>
            </a:pPr>
            <a:r>
              <a:rPr lang="en-US" sz="1600" dirty="0"/>
              <a:t>https://commons.wikimedia.org/wiki/File:St-Chrisopher-Christ-Child-Ghent-1420-Book-Hours-Master-of-Guillebert-de-Mets.png</a:t>
            </a:r>
          </a:p>
          <a:p>
            <a:pPr>
              <a:buNone/>
            </a:pPr>
            <a:r>
              <a:rPr lang="en-US" sz="1600" dirty="0"/>
              <a:t>https://www.flickr.com/photos/asianartsandiego/4837637537</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0300" y="5257801"/>
            <a:ext cx="2209800" cy="1384995"/>
          </a:xfrm>
          <a:prstGeom prst="rect">
            <a:avLst/>
          </a:prstGeom>
          <a:noFill/>
        </p:spPr>
        <p:txBody>
          <a:bodyPr wrap="square" rtlCol="0">
            <a:spAutoFit/>
          </a:bodyPr>
          <a:lstStyle/>
          <a:p>
            <a:pPr algn="ctr"/>
            <a:r>
              <a:rPr lang="en-US" sz="1400" dirty="0">
                <a:solidFill>
                  <a:schemeClr val="tx1">
                    <a:lumMod val="95000"/>
                  </a:schemeClr>
                </a:solidFill>
              </a:rPr>
              <a:t>John the Baptist</a:t>
            </a:r>
          </a:p>
          <a:p>
            <a:pPr algn="ctr"/>
            <a:endParaRPr lang="en-US" sz="1400" dirty="0">
              <a:solidFill>
                <a:schemeClr val="tx1">
                  <a:lumMod val="95000"/>
                </a:schemeClr>
              </a:solidFill>
            </a:endParaRPr>
          </a:p>
          <a:p>
            <a:pPr algn="ctr"/>
            <a:r>
              <a:rPr lang="en-US" sz="1400" dirty="0">
                <a:solidFill>
                  <a:schemeClr val="tx1">
                    <a:lumMod val="95000"/>
                  </a:schemeClr>
                </a:solidFill>
              </a:rPr>
              <a:t>Altar of St. Catherine</a:t>
            </a:r>
          </a:p>
          <a:p>
            <a:pPr algn="ctr"/>
            <a:r>
              <a:rPr lang="en-US" sz="1400" dirty="0">
                <a:solidFill>
                  <a:schemeClr val="tx1">
                    <a:lumMod val="95000"/>
                  </a:schemeClr>
                </a:solidFill>
              </a:rPr>
              <a:t>Church of St. John and St. Martin</a:t>
            </a:r>
          </a:p>
          <a:p>
            <a:pPr algn="ctr"/>
            <a:r>
              <a:rPr lang="en-US" sz="1400" dirty="0" err="1">
                <a:solidFill>
                  <a:schemeClr val="tx1">
                    <a:lumMod val="95000"/>
                  </a:schemeClr>
                </a:solidFill>
              </a:rPr>
              <a:t>Schwabach</a:t>
            </a:r>
            <a:r>
              <a:rPr lang="en-US" sz="1400" dirty="0">
                <a:solidFill>
                  <a:schemeClr val="tx1">
                    <a:lumMod val="95000"/>
                  </a:schemeClr>
                </a:solidFill>
              </a:rPr>
              <a:t>, Germany</a:t>
            </a:r>
          </a:p>
        </p:txBody>
      </p:sp>
      <p:pic>
        <p:nvPicPr>
          <p:cNvPr id="2" name="Picture 1">
            <a:extLst>
              <a:ext uri="{FF2B5EF4-FFF2-40B4-BE49-F238E27FC236}">
                <a16:creationId xmlns:a16="http://schemas.microsoft.com/office/drawing/2014/main" id="{B1612567-8B6B-4762-8BE6-F883C8E2AA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20394" y="0"/>
            <a:ext cx="3766407" cy="68580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7010400" cy="1754326"/>
          </a:xfrm>
          <a:prstGeom prst="rect">
            <a:avLst/>
          </a:prstGeom>
        </p:spPr>
        <p:txBody>
          <a:bodyPr wrap="square">
            <a:spAutoFit/>
          </a:bodyPr>
          <a:lstStyle/>
          <a:p>
            <a:r>
              <a:rPr lang="en-US" sz="3600" dirty="0"/>
              <a:t>"Blessed be the Lord God of Israel …</a:t>
            </a:r>
          </a:p>
          <a:p>
            <a:r>
              <a:rPr lang="en-US" sz="3600" dirty="0"/>
              <a:t>He has raised up a mighty savior for us in the house of his servant David,</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1:68a, 69a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305962"/>
            <a:ext cx="2057400" cy="1323439"/>
          </a:xfrm>
          <a:prstGeom prst="rect">
            <a:avLst/>
          </a:prstGeom>
          <a:noFill/>
        </p:spPr>
        <p:txBody>
          <a:bodyPr wrap="square" rtlCol="0">
            <a:spAutoFit/>
          </a:bodyPr>
          <a:lstStyle/>
          <a:p>
            <a:pPr algn="ctr"/>
            <a:r>
              <a:rPr lang="en-US" sz="1600" dirty="0">
                <a:solidFill>
                  <a:schemeClr val="tx1">
                    <a:lumMod val="95000"/>
                  </a:schemeClr>
                </a:solidFill>
              </a:rPr>
              <a:t>Mary and the Child Jesus</a:t>
            </a:r>
          </a:p>
          <a:p>
            <a:pPr algn="ctr"/>
            <a:endParaRPr lang="en-US" sz="1600" dirty="0">
              <a:solidFill>
                <a:schemeClr val="tx1">
                  <a:lumMod val="95000"/>
                </a:schemeClr>
              </a:solidFill>
            </a:endParaRPr>
          </a:p>
          <a:p>
            <a:pPr algn="ctr"/>
            <a:r>
              <a:rPr lang="en-US" sz="1600" dirty="0">
                <a:solidFill>
                  <a:schemeClr val="tx1">
                    <a:lumMod val="95000"/>
                  </a:schemeClr>
                </a:solidFill>
              </a:rPr>
              <a:t>JESUS MAFA</a:t>
            </a:r>
          </a:p>
          <a:p>
            <a:pPr algn="ctr"/>
            <a:r>
              <a:rPr lang="en-US" sz="1600" dirty="0">
                <a:solidFill>
                  <a:schemeClr val="tx1">
                    <a:lumMod val="95000"/>
                  </a:schemeClr>
                </a:solidFill>
              </a:rPr>
              <a:t>Cameroon</a:t>
            </a:r>
          </a:p>
        </p:txBody>
      </p:sp>
      <p:pic>
        <p:nvPicPr>
          <p:cNvPr id="2" name="Picture 1">
            <a:extLst>
              <a:ext uri="{FF2B5EF4-FFF2-40B4-BE49-F238E27FC236}">
                <a16:creationId xmlns:a16="http://schemas.microsoft.com/office/drawing/2014/main" id="{DD8EFCBB-3658-425B-8337-12811A3D2A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66034" y="0"/>
            <a:ext cx="4549366"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3416320"/>
          </a:xfrm>
          <a:prstGeom prst="rect">
            <a:avLst/>
          </a:prstGeom>
        </p:spPr>
        <p:txBody>
          <a:bodyPr wrap="square">
            <a:spAutoFit/>
          </a:bodyPr>
          <a:lstStyle/>
          <a:p>
            <a:r>
              <a:rPr lang="en-US" sz="3600" dirty="0"/>
              <a:t>And you, child, will be called the prophet of the Most High … to give knowledge of salvation to his people by the forgiveness of their sins.</a:t>
            </a:r>
          </a:p>
          <a:p>
            <a:endParaRPr lang="en-US" sz="3600" dirty="0">
              <a:cs typeface="Arial" pitchFamily="34" charset="0"/>
            </a:endParaRPr>
          </a:p>
        </p:txBody>
      </p:sp>
      <p:sp>
        <p:nvSpPr>
          <p:cNvPr id="5" name="TextBox 4"/>
          <p:cNvSpPr txBox="1"/>
          <p:nvPr/>
        </p:nvSpPr>
        <p:spPr>
          <a:xfrm>
            <a:off x="59436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1:76a, 77</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Child Teaching in the Temple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202E66CD-6378-407B-BBAD-4C9DB79D2E71}"/>
              </a:ext>
            </a:extLst>
          </p:cNvPr>
          <p:cNvPicPr>
            <a:picLocks noChangeAspect="1"/>
          </p:cNvPicPr>
          <p:nvPr/>
        </p:nvPicPr>
        <p:blipFill>
          <a:blip r:embed="rId2"/>
          <a:stretch>
            <a:fillRect/>
          </a:stretch>
        </p:blipFill>
        <p:spPr>
          <a:xfrm>
            <a:off x="1524000" y="228600"/>
            <a:ext cx="9144000" cy="59436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286000"/>
            <a:ext cx="6705600" cy="1754326"/>
          </a:xfrm>
          <a:prstGeom prst="rect">
            <a:avLst/>
          </a:prstGeom>
        </p:spPr>
        <p:txBody>
          <a:bodyPr wrap="square">
            <a:spAutoFit/>
          </a:bodyPr>
          <a:lstStyle/>
          <a:p>
            <a:r>
              <a:rPr lang="en-US" sz="3600" dirty="0"/>
              <a:t>By the tender mercy of our God, the dawn from on high will break upon us,</a:t>
            </a: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1:78</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Kenyan Nativity, 2007</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2165599E-EF6B-4DB7-A4D1-F10B2E0B2F1F}"/>
              </a:ext>
            </a:extLst>
          </p:cNvPr>
          <p:cNvPicPr>
            <a:picLocks noChangeAspect="1"/>
          </p:cNvPicPr>
          <p:nvPr/>
        </p:nvPicPr>
        <p:blipFill>
          <a:blip r:embed="rId2"/>
          <a:stretch>
            <a:fillRect/>
          </a:stretch>
        </p:blipFill>
        <p:spPr>
          <a:xfrm>
            <a:off x="1524000" y="838200"/>
            <a:ext cx="9136638" cy="472821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585</TotalTime>
  <Words>752</Words>
  <Application>Microsoft Office PowerPoint</Application>
  <PresentationFormat>Widescreen</PresentationFormat>
  <Paragraphs>84</Paragraphs>
  <Slides>24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SECOND SUNDAY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108</cp:revision>
  <dcterms:created xsi:type="dcterms:W3CDTF">2016-08-31T16:46:43Z</dcterms:created>
  <dcterms:modified xsi:type="dcterms:W3CDTF">2021-06-23T21:58:39Z</dcterms:modified>
</cp:coreProperties>
</file>