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9"/>
  </p:notesMasterIdLst>
  <p:sldIdLst>
    <p:sldId id="256" r:id="rId2"/>
    <p:sldId id="282" r:id="rId3"/>
    <p:sldId id="382" r:id="rId4"/>
    <p:sldId id="385" r:id="rId5"/>
    <p:sldId id="386" r:id="rId6"/>
    <p:sldId id="387" r:id="rId7"/>
    <p:sldId id="408" r:id="rId8"/>
    <p:sldId id="409" r:id="rId9"/>
    <p:sldId id="390" r:id="rId10"/>
    <p:sldId id="391" r:id="rId11"/>
    <p:sldId id="400" r:id="rId12"/>
    <p:sldId id="399" r:id="rId13"/>
    <p:sldId id="392" r:id="rId14"/>
    <p:sldId id="401" r:id="rId15"/>
    <p:sldId id="404" r:id="rId16"/>
    <p:sldId id="403" r:id="rId17"/>
    <p:sldId id="402" r:id="rId18"/>
    <p:sldId id="405" r:id="rId19"/>
    <p:sldId id="407" r:id="rId20"/>
    <p:sldId id="410" r:id="rId21"/>
    <p:sldId id="420" r:id="rId22"/>
    <p:sldId id="411" r:id="rId23"/>
    <p:sldId id="412" r:id="rId24"/>
    <p:sldId id="419" r:id="rId25"/>
    <p:sldId id="414" r:id="rId26"/>
    <p:sldId id="415" r:id="rId27"/>
    <p:sldId id="29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52D"/>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18" autoAdjust="0"/>
    <p:restoredTop sz="86412" autoAdjust="0"/>
  </p:normalViewPr>
  <p:slideViewPr>
    <p:cSldViewPr>
      <p:cViewPr varScale="1">
        <p:scale>
          <a:sx n="98" d="100"/>
          <a:sy n="98" d="100"/>
        </p:scale>
        <p:origin x="948"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44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6/25/2021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1417-9C38-480C-A012-705512C668E9}" type="slidenum">
              <a:rPr lang="en-US" smtClean="0"/>
              <a:pPr/>
              <a:t>7</a:t>
            </a:fld>
            <a:endParaRPr lang="en-US"/>
          </a:p>
        </p:txBody>
      </p:sp>
    </p:spTree>
    <p:extLst>
      <p:ext uri="{BB962C8B-B14F-4D97-AF65-F5344CB8AC3E}">
        <p14:creationId xmlns:p14="http://schemas.microsoft.com/office/powerpoint/2010/main" val="3576117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1417-9C38-480C-A012-705512C668E9}" type="slidenum">
              <a:rPr lang="en-US" smtClean="0"/>
              <a:pPr/>
              <a:t>13</a:t>
            </a:fld>
            <a:endParaRPr lang="en-US"/>
          </a:p>
        </p:txBody>
      </p:sp>
    </p:spTree>
    <p:extLst>
      <p:ext uri="{BB962C8B-B14F-4D97-AF65-F5344CB8AC3E}">
        <p14:creationId xmlns:p14="http://schemas.microsoft.com/office/powerpoint/2010/main" val="586758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6/25/2021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6/25/2021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6/25/2021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6/25/2021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143001"/>
            <a:ext cx="8458200" cy="1698625"/>
          </a:xfrm>
        </p:spPr>
        <p:txBody>
          <a:bodyPr>
            <a:noAutofit/>
          </a:bodyPr>
          <a:lstStyle/>
          <a:p>
            <a:r>
              <a:rPr lang="en-US" sz="8800" dirty="0"/>
              <a:t>Fifth Sunday after Pentecost</a:t>
            </a:r>
          </a:p>
        </p:txBody>
      </p:sp>
      <p:sp>
        <p:nvSpPr>
          <p:cNvPr id="3" name="Subtitle 2"/>
          <p:cNvSpPr>
            <a:spLocks noGrp="1"/>
          </p:cNvSpPr>
          <p:nvPr>
            <p:ph type="subTitle" idx="1"/>
          </p:nvPr>
        </p:nvSpPr>
        <p:spPr>
          <a:xfrm>
            <a:off x="2819400" y="3667458"/>
            <a:ext cx="6400800" cy="838200"/>
          </a:xfrm>
        </p:spPr>
        <p:txBody>
          <a:bodyPr>
            <a:normAutofit lnSpcReduction="10000"/>
          </a:bodyPr>
          <a:lstStyle/>
          <a:p>
            <a:r>
              <a:rPr lang="en-US" sz="5400" i="1" dirty="0">
                <a:solidFill>
                  <a:schemeClr val="tx1"/>
                </a:solidFill>
              </a:rPr>
              <a:t>Year B</a:t>
            </a:r>
          </a:p>
        </p:txBody>
      </p:sp>
      <p:sp>
        <p:nvSpPr>
          <p:cNvPr id="4" name="Rectangle 3"/>
          <p:cNvSpPr/>
          <p:nvPr/>
        </p:nvSpPr>
        <p:spPr>
          <a:xfrm>
            <a:off x="8382000" y="3318570"/>
            <a:ext cx="3467100" cy="3539430"/>
          </a:xfrm>
          <a:prstGeom prst="rect">
            <a:avLst/>
          </a:prstGeom>
          <a:solidFill>
            <a:srgbClr val="01152D">
              <a:alpha val="40000"/>
            </a:srgbClr>
          </a:solidFill>
        </p:spPr>
        <p:txBody>
          <a:bodyPr wrap="square">
            <a:spAutoFit/>
          </a:bodyPr>
          <a:lstStyle/>
          <a:p>
            <a:pPr algn="ctr"/>
            <a:r>
              <a:rPr lang="en-US" sz="2800" dirty="0"/>
              <a:t>2 Samuel 1:1, 17-27 and Psalm 130  Wisdom of Solomon 1:13-15, 2:23-24 or Lamentations 3:22-33 and Psalm 30 </a:t>
            </a:r>
          </a:p>
          <a:p>
            <a:pPr algn="ctr"/>
            <a:r>
              <a:rPr lang="en-US" sz="2800" dirty="0"/>
              <a:t>2 Corinthians 8:7-15  Mark 5:21-43</a:t>
            </a:r>
            <a:r>
              <a:rPr lang="sv-SE" sz="2800" dirty="0"/>
              <a:t> </a:t>
            </a:r>
            <a:endParaRPr lang="en-US" sz="2800" dirty="0"/>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1447800"/>
            <a:ext cx="6934200" cy="2862322"/>
          </a:xfrm>
          <a:prstGeom prst="rect">
            <a:avLst/>
          </a:prstGeom>
        </p:spPr>
        <p:txBody>
          <a:bodyPr wrap="square">
            <a:spAutoFit/>
          </a:bodyPr>
          <a:lstStyle/>
          <a:p>
            <a:r>
              <a:rPr lang="en-US" sz="3600" dirty="0"/>
              <a:t>Then one of the leaders of the synagogue named Jairus … begged him … "My little daughter is at the point of death. Come and lay your hands on her … "</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Mark 5:22a, 23b</a:t>
            </a:r>
          </a:p>
        </p:txBody>
      </p:sp>
    </p:spTree>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172200"/>
            <a:ext cx="8763000" cy="338554"/>
          </a:xfrm>
          <a:prstGeom prst="rect">
            <a:avLst/>
          </a:prstGeom>
          <a:noFill/>
        </p:spPr>
        <p:txBody>
          <a:bodyPr wrap="square" rtlCol="0">
            <a:spAutoFit/>
          </a:bodyPr>
          <a:lstStyle/>
          <a:p>
            <a:pPr algn="ctr"/>
            <a:r>
              <a:rPr lang="en-US" sz="1600" dirty="0">
                <a:solidFill>
                  <a:schemeClr val="tx1">
                    <a:lumMod val="95000"/>
                  </a:schemeClr>
                </a:solidFill>
              </a:rPr>
              <a:t>Healing of the Daughter of Jairus  --  JESUS MAFA</a:t>
            </a:r>
            <a:endParaRPr lang="en-US" dirty="0">
              <a:solidFill>
                <a:schemeClr val="tx1">
                  <a:lumMod val="95000"/>
                </a:schemeClr>
              </a:solidFill>
            </a:endParaRPr>
          </a:p>
        </p:txBody>
      </p:sp>
      <p:pic>
        <p:nvPicPr>
          <p:cNvPr id="2" name="Picture 1">
            <a:extLst>
              <a:ext uri="{FF2B5EF4-FFF2-40B4-BE49-F238E27FC236}">
                <a16:creationId xmlns:a16="http://schemas.microsoft.com/office/drawing/2014/main" id="{64133F57-4E73-4EA5-9A57-D6B637015B7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38401" y="338554"/>
            <a:ext cx="7536631" cy="5334000"/>
          </a:xfrm>
          <a:prstGeom prst="rect">
            <a:avLst/>
          </a:prstGeom>
        </p:spPr>
      </p:pic>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1981200"/>
            <a:ext cx="6705600" cy="1754326"/>
          </a:xfrm>
          <a:prstGeom prst="rect">
            <a:avLst/>
          </a:prstGeom>
        </p:spPr>
        <p:txBody>
          <a:bodyPr wrap="square">
            <a:spAutoFit/>
          </a:bodyPr>
          <a:lstStyle/>
          <a:p>
            <a:r>
              <a:rPr lang="en-US" sz="3600" dirty="0"/>
              <a:t>… he said to them, "Why do you make a commotion and weep? </a:t>
            </a:r>
          </a:p>
          <a:p>
            <a:r>
              <a:rPr lang="en-US" sz="3600" dirty="0"/>
              <a:t>The child is not dead but sleeping."</a:t>
            </a:r>
            <a:endParaRPr lang="en-US" sz="3600" dirty="0">
              <a:cs typeface="Arial" pitchFamily="34" charset="0"/>
            </a:endParaRPr>
          </a:p>
        </p:txBody>
      </p:sp>
      <p:sp>
        <p:nvSpPr>
          <p:cNvPr id="5" name="TextBox 4"/>
          <p:cNvSpPr txBox="1"/>
          <p:nvPr/>
        </p:nvSpPr>
        <p:spPr>
          <a:xfrm>
            <a:off x="5562600" y="4495801"/>
            <a:ext cx="3352800" cy="461665"/>
          </a:xfrm>
          <a:prstGeom prst="rect">
            <a:avLst/>
          </a:prstGeom>
          <a:noFill/>
        </p:spPr>
        <p:txBody>
          <a:bodyPr wrap="square" rtlCol="0">
            <a:spAutoFit/>
          </a:bodyPr>
          <a:lstStyle/>
          <a:p>
            <a:pPr algn="ctr"/>
            <a:r>
              <a:rPr lang="en-US" sz="2400" dirty="0">
                <a:solidFill>
                  <a:schemeClr val="tx1">
                    <a:lumMod val="95000"/>
                  </a:schemeClr>
                </a:solidFill>
              </a:rPr>
              <a:t>Mark 5:38a, 39b</a:t>
            </a:r>
          </a:p>
        </p:txBody>
      </p:sp>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400800"/>
            <a:ext cx="8763000" cy="338554"/>
          </a:xfrm>
          <a:prstGeom prst="rect">
            <a:avLst/>
          </a:prstGeom>
          <a:noFill/>
        </p:spPr>
        <p:txBody>
          <a:bodyPr wrap="square" rtlCol="0">
            <a:spAutoFit/>
          </a:bodyPr>
          <a:lstStyle/>
          <a:p>
            <a:pPr algn="ctr"/>
            <a:r>
              <a:rPr lang="en-US" sz="1600" dirty="0">
                <a:solidFill>
                  <a:schemeClr val="tx1">
                    <a:lumMod val="95000"/>
                  </a:schemeClr>
                </a:solidFill>
              </a:rPr>
              <a:t>Christ Raising the Daughter of Jairus  --  Codex </a:t>
            </a:r>
            <a:r>
              <a:rPr lang="en-US" sz="1600" dirty="0" err="1">
                <a:solidFill>
                  <a:schemeClr val="tx1">
                    <a:lumMod val="95000"/>
                  </a:schemeClr>
                </a:solidFill>
              </a:rPr>
              <a:t>Egberti</a:t>
            </a:r>
            <a:r>
              <a:rPr lang="en-US" sz="1600" dirty="0">
                <a:solidFill>
                  <a:schemeClr val="tx1">
                    <a:lumMod val="95000"/>
                  </a:schemeClr>
                </a:solidFill>
              </a:rPr>
              <a:t>, 10</a:t>
            </a:r>
            <a:r>
              <a:rPr lang="en-US" sz="1600" baseline="30000" dirty="0">
                <a:solidFill>
                  <a:schemeClr val="tx1">
                    <a:lumMod val="95000"/>
                  </a:schemeClr>
                </a:solidFill>
              </a:rPr>
              <a:t>th</a:t>
            </a:r>
            <a:r>
              <a:rPr lang="en-US" sz="1600" dirty="0">
                <a:solidFill>
                  <a:schemeClr val="tx1">
                    <a:lumMod val="95000"/>
                  </a:schemeClr>
                </a:solidFill>
              </a:rPr>
              <a:t> c., </a:t>
            </a:r>
            <a:r>
              <a:rPr lang="en-US" sz="1600" dirty="0" err="1">
                <a:solidFill>
                  <a:schemeClr val="tx1">
                    <a:lumMod val="95000"/>
                  </a:schemeClr>
                </a:solidFill>
              </a:rPr>
              <a:t>Stadtbibliotheque</a:t>
            </a:r>
            <a:r>
              <a:rPr lang="en-US" sz="1600" dirty="0">
                <a:solidFill>
                  <a:schemeClr val="tx1">
                    <a:lumMod val="95000"/>
                  </a:schemeClr>
                </a:solidFill>
              </a:rPr>
              <a:t>, Trier, Germany </a:t>
            </a:r>
            <a:endParaRPr lang="en-US" dirty="0">
              <a:solidFill>
                <a:schemeClr val="tx1">
                  <a:lumMod val="95000"/>
                </a:schemeClr>
              </a:solidFill>
            </a:endParaRPr>
          </a:p>
        </p:txBody>
      </p:sp>
      <p:pic>
        <p:nvPicPr>
          <p:cNvPr id="2" name="Picture 1">
            <a:extLst>
              <a:ext uri="{FF2B5EF4-FFF2-40B4-BE49-F238E27FC236}">
                <a16:creationId xmlns:a16="http://schemas.microsoft.com/office/drawing/2014/main" id="{8C0517B8-6AA8-4447-8E18-F3385D46C2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51100" y="-10886"/>
            <a:ext cx="7302500" cy="6259286"/>
          </a:xfrm>
          <a:prstGeom prst="rect">
            <a:avLst/>
          </a:prstGeom>
        </p:spPr>
      </p:pic>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2286000"/>
            <a:ext cx="6934200" cy="1754326"/>
          </a:xfrm>
          <a:prstGeom prst="rect">
            <a:avLst/>
          </a:prstGeom>
        </p:spPr>
        <p:txBody>
          <a:bodyPr wrap="square">
            <a:spAutoFit/>
          </a:bodyPr>
          <a:lstStyle/>
          <a:p>
            <a:r>
              <a:rPr lang="en-US" sz="3600" dirty="0"/>
              <a:t>He took her by the hand and said to her, "Talitha cum," which means, "Little girl, get up!" </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Mark 5:41</a:t>
            </a:r>
          </a:p>
        </p:txBody>
      </p:sp>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4661" y="6347976"/>
            <a:ext cx="8763000" cy="338554"/>
          </a:xfrm>
          <a:prstGeom prst="rect">
            <a:avLst/>
          </a:prstGeom>
          <a:noFill/>
        </p:spPr>
        <p:txBody>
          <a:bodyPr wrap="square" rtlCol="0">
            <a:spAutoFit/>
          </a:bodyPr>
          <a:lstStyle/>
          <a:p>
            <a:pPr algn="ctr"/>
            <a:r>
              <a:rPr lang="en-US" sz="1600" dirty="0">
                <a:solidFill>
                  <a:schemeClr val="tx1">
                    <a:lumMod val="95000"/>
                  </a:schemeClr>
                </a:solidFill>
              </a:rPr>
              <a:t>The Daughter of Jairus  --  James Tissot, Brooklyn Museum, New York, NY</a:t>
            </a:r>
            <a:endParaRPr lang="en-US" dirty="0">
              <a:solidFill>
                <a:schemeClr val="tx1">
                  <a:lumMod val="95000"/>
                </a:schemeClr>
              </a:solidFill>
            </a:endParaRPr>
          </a:p>
        </p:txBody>
      </p:sp>
      <p:pic>
        <p:nvPicPr>
          <p:cNvPr id="2" name="Picture 1">
            <a:extLst>
              <a:ext uri="{FF2B5EF4-FFF2-40B4-BE49-F238E27FC236}">
                <a16:creationId xmlns:a16="http://schemas.microsoft.com/office/drawing/2014/main" id="{FE8E25B6-315D-4911-8131-D2B85B9FF50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54062" y="381001"/>
            <a:ext cx="8409139" cy="5791199"/>
          </a:xfrm>
          <a:prstGeom prst="rect">
            <a:avLst/>
          </a:prstGeom>
        </p:spPr>
      </p:pic>
    </p:spTree>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362201"/>
            <a:ext cx="7086600" cy="1200329"/>
          </a:xfrm>
          <a:prstGeom prst="rect">
            <a:avLst/>
          </a:prstGeom>
        </p:spPr>
        <p:txBody>
          <a:bodyPr wrap="square">
            <a:spAutoFit/>
          </a:bodyPr>
          <a:lstStyle/>
          <a:p>
            <a:r>
              <a:rPr lang="en-US" sz="3600" dirty="0"/>
              <a:t>And immediately the girl got up and began to walk about …</a:t>
            </a:r>
          </a:p>
        </p:txBody>
      </p:sp>
      <p:sp>
        <p:nvSpPr>
          <p:cNvPr id="5" name="TextBox 4"/>
          <p:cNvSpPr txBox="1"/>
          <p:nvPr/>
        </p:nvSpPr>
        <p:spPr>
          <a:xfrm>
            <a:off x="5943600" y="4191001"/>
            <a:ext cx="3352800" cy="461665"/>
          </a:xfrm>
          <a:prstGeom prst="rect">
            <a:avLst/>
          </a:prstGeom>
          <a:noFill/>
        </p:spPr>
        <p:txBody>
          <a:bodyPr wrap="square" rtlCol="0">
            <a:spAutoFit/>
          </a:bodyPr>
          <a:lstStyle/>
          <a:p>
            <a:pPr algn="ctr"/>
            <a:r>
              <a:rPr lang="en-US" sz="2400" dirty="0">
                <a:solidFill>
                  <a:schemeClr val="tx1">
                    <a:lumMod val="95000"/>
                  </a:schemeClr>
                </a:solidFill>
              </a:rPr>
              <a:t>Mark 5:42a</a:t>
            </a:r>
          </a:p>
        </p:txBody>
      </p:sp>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5105400"/>
            <a:ext cx="2057400" cy="1323439"/>
          </a:xfrm>
          <a:prstGeom prst="rect">
            <a:avLst/>
          </a:prstGeom>
          <a:noFill/>
        </p:spPr>
        <p:txBody>
          <a:bodyPr wrap="square" rtlCol="0">
            <a:spAutoFit/>
          </a:bodyPr>
          <a:lstStyle/>
          <a:p>
            <a:pPr algn="ctr"/>
            <a:r>
              <a:rPr lang="en-US" sz="1600" dirty="0">
                <a:solidFill>
                  <a:schemeClr val="tx1">
                    <a:lumMod val="95000"/>
                  </a:schemeClr>
                </a:solidFill>
              </a:rPr>
              <a:t>Jairus' Daughter</a:t>
            </a:r>
          </a:p>
          <a:p>
            <a:pPr algn="ctr"/>
            <a:endParaRPr lang="en-US" sz="1600" dirty="0">
              <a:solidFill>
                <a:schemeClr val="tx1">
                  <a:lumMod val="95000"/>
                </a:schemeClr>
              </a:solidFill>
            </a:endParaRPr>
          </a:p>
          <a:p>
            <a:pPr algn="ctr"/>
            <a:r>
              <a:rPr lang="en-US" sz="1600" dirty="0" err="1">
                <a:solidFill>
                  <a:schemeClr val="tx1">
                    <a:lumMod val="95000"/>
                  </a:schemeClr>
                </a:solidFill>
              </a:rPr>
              <a:t>Annemiek</a:t>
            </a:r>
            <a:r>
              <a:rPr lang="en-US" sz="1600" dirty="0">
                <a:solidFill>
                  <a:schemeClr val="tx1">
                    <a:lumMod val="95000"/>
                  </a:schemeClr>
                </a:solidFill>
              </a:rPr>
              <a:t> Punt</a:t>
            </a:r>
          </a:p>
          <a:p>
            <a:pPr algn="ctr"/>
            <a:r>
              <a:rPr lang="en-US" sz="1600" dirty="0" err="1">
                <a:solidFill>
                  <a:schemeClr val="tx1">
                    <a:lumMod val="95000"/>
                  </a:schemeClr>
                </a:solidFill>
              </a:rPr>
              <a:t>Nieuwe</a:t>
            </a:r>
            <a:r>
              <a:rPr lang="en-US" sz="1600" dirty="0">
                <a:solidFill>
                  <a:schemeClr val="tx1">
                    <a:lumMod val="95000"/>
                  </a:schemeClr>
                </a:solidFill>
              </a:rPr>
              <a:t> </a:t>
            </a:r>
            <a:r>
              <a:rPr lang="en-US" sz="1600" dirty="0" err="1">
                <a:solidFill>
                  <a:schemeClr val="tx1">
                    <a:lumMod val="95000"/>
                  </a:schemeClr>
                </a:solidFill>
              </a:rPr>
              <a:t>Kerk</a:t>
            </a:r>
            <a:endParaRPr lang="en-US" sz="1600" dirty="0">
              <a:solidFill>
                <a:schemeClr val="tx1">
                  <a:lumMod val="95000"/>
                </a:schemeClr>
              </a:solidFill>
            </a:endParaRPr>
          </a:p>
          <a:p>
            <a:pPr algn="ctr"/>
            <a:r>
              <a:rPr lang="en-US" sz="1600" dirty="0">
                <a:solidFill>
                  <a:schemeClr val="tx1">
                    <a:lumMod val="95000"/>
                  </a:schemeClr>
                </a:solidFill>
              </a:rPr>
              <a:t>Delft, Netherlands  </a:t>
            </a:r>
            <a:endParaRPr lang="en-US" dirty="0">
              <a:solidFill>
                <a:schemeClr val="tx1">
                  <a:lumMod val="95000"/>
                </a:schemeClr>
              </a:solidFill>
            </a:endParaRPr>
          </a:p>
        </p:txBody>
      </p:sp>
      <p:pic>
        <p:nvPicPr>
          <p:cNvPr id="3" name="Picture 2">
            <a:extLst>
              <a:ext uri="{FF2B5EF4-FFF2-40B4-BE49-F238E27FC236}">
                <a16:creationId xmlns:a16="http://schemas.microsoft.com/office/drawing/2014/main" id="{A126E247-88F4-4F8E-8F02-E347E2BC6C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29201" y="0"/>
            <a:ext cx="4433407" cy="6858000"/>
          </a:xfrm>
          <a:prstGeom prst="rect">
            <a:avLst/>
          </a:prstGeom>
        </p:spPr>
      </p:pic>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1981200"/>
            <a:ext cx="6705600" cy="1754326"/>
          </a:xfrm>
          <a:prstGeom prst="rect">
            <a:avLst/>
          </a:prstGeom>
        </p:spPr>
        <p:txBody>
          <a:bodyPr wrap="square">
            <a:spAutoFit/>
          </a:bodyPr>
          <a:lstStyle/>
          <a:p>
            <a:r>
              <a:rPr lang="en-US" sz="3600" dirty="0"/>
              <a:t>Now there was a woman who had been suffering from hemorrhages for twelve years.</a:t>
            </a:r>
          </a:p>
        </p:txBody>
      </p:sp>
      <p:sp>
        <p:nvSpPr>
          <p:cNvPr id="5" name="TextBox 4"/>
          <p:cNvSpPr txBox="1"/>
          <p:nvPr/>
        </p:nvSpPr>
        <p:spPr>
          <a:xfrm>
            <a:off x="5943600" y="4343401"/>
            <a:ext cx="3352800" cy="461665"/>
          </a:xfrm>
          <a:prstGeom prst="rect">
            <a:avLst/>
          </a:prstGeom>
          <a:noFill/>
        </p:spPr>
        <p:txBody>
          <a:bodyPr wrap="square" rtlCol="0">
            <a:spAutoFit/>
          </a:bodyPr>
          <a:lstStyle/>
          <a:p>
            <a:pPr algn="ctr"/>
            <a:r>
              <a:rPr lang="en-US" sz="2400" dirty="0">
                <a:solidFill>
                  <a:schemeClr val="tx1">
                    <a:lumMod val="95000"/>
                  </a:schemeClr>
                </a:solidFill>
              </a:rPr>
              <a:t>Mark 5:25</a:t>
            </a:r>
          </a:p>
        </p:txBody>
      </p:sp>
    </p:spTree>
    <p:extLst>
      <p:ext uri="{BB962C8B-B14F-4D97-AF65-F5344CB8AC3E}">
        <p14:creationId xmlns:p14="http://schemas.microsoft.com/office/powerpoint/2010/main" val="1844325615"/>
      </p:ext>
    </p:extLst>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5181600"/>
            <a:ext cx="2057400" cy="1323439"/>
          </a:xfrm>
          <a:prstGeom prst="rect">
            <a:avLst/>
          </a:prstGeom>
          <a:noFill/>
        </p:spPr>
        <p:txBody>
          <a:bodyPr wrap="square" rtlCol="0">
            <a:spAutoFit/>
          </a:bodyPr>
          <a:lstStyle/>
          <a:p>
            <a:pPr algn="ctr"/>
            <a:r>
              <a:rPr lang="en-US" sz="1600" dirty="0">
                <a:solidFill>
                  <a:schemeClr val="tx1">
                    <a:lumMod val="95000"/>
                  </a:schemeClr>
                </a:solidFill>
              </a:rPr>
              <a:t>La </a:t>
            </a:r>
            <a:r>
              <a:rPr lang="en-US" sz="1600" dirty="0" err="1">
                <a:solidFill>
                  <a:schemeClr val="tx1">
                    <a:lumMod val="95000"/>
                  </a:schemeClr>
                </a:solidFill>
              </a:rPr>
              <a:t>Viuda</a:t>
            </a:r>
            <a:endParaRPr lang="en-US" sz="1600" dirty="0">
              <a:solidFill>
                <a:schemeClr val="tx1">
                  <a:lumMod val="95000"/>
                </a:schemeClr>
              </a:solidFill>
            </a:endParaRPr>
          </a:p>
          <a:p>
            <a:pPr algn="ctr"/>
            <a:endParaRPr lang="en-US" sz="1600" dirty="0">
              <a:solidFill>
                <a:schemeClr val="tx1">
                  <a:lumMod val="95000"/>
                </a:schemeClr>
              </a:solidFill>
            </a:endParaRPr>
          </a:p>
          <a:p>
            <a:pPr algn="ctr"/>
            <a:r>
              <a:rPr lang="en-US" sz="1600" dirty="0" err="1">
                <a:solidFill>
                  <a:schemeClr val="tx1">
                    <a:lumMod val="95000"/>
                  </a:schemeClr>
                </a:solidFill>
              </a:rPr>
              <a:t>Isidre</a:t>
            </a:r>
            <a:r>
              <a:rPr lang="en-US" sz="1600" dirty="0">
                <a:solidFill>
                  <a:schemeClr val="tx1">
                    <a:lumMod val="95000"/>
                  </a:schemeClr>
                </a:solidFill>
              </a:rPr>
              <a:t> </a:t>
            </a:r>
            <a:r>
              <a:rPr lang="en-US" sz="1600" dirty="0" err="1">
                <a:solidFill>
                  <a:schemeClr val="tx1">
                    <a:lumMod val="95000"/>
                  </a:schemeClr>
                </a:solidFill>
              </a:rPr>
              <a:t>Nonell</a:t>
            </a:r>
            <a:endParaRPr lang="en-US" sz="1600" dirty="0">
              <a:solidFill>
                <a:schemeClr val="tx1">
                  <a:lumMod val="95000"/>
                </a:schemeClr>
              </a:solidFill>
            </a:endParaRPr>
          </a:p>
          <a:p>
            <a:pPr algn="ctr"/>
            <a:r>
              <a:rPr lang="en-US" sz="1600" dirty="0">
                <a:solidFill>
                  <a:schemeClr val="tx1">
                    <a:lumMod val="95000"/>
                  </a:schemeClr>
                </a:solidFill>
              </a:rPr>
              <a:t>Barcelona, Spain</a:t>
            </a:r>
          </a:p>
          <a:p>
            <a:pPr algn="ctr"/>
            <a:endParaRPr lang="en-US" sz="1600" dirty="0">
              <a:solidFill>
                <a:schemeClr val="tx1">
                  <a:lumMod val="95000"/>
                </a:schemeClr>
              </a:solidFill>
            </a:endParaRPr>
          </a:p>
        </p:txBody>
      </p:sp>
      <p:pic>
        <p:nvPicPr>
          <p:cNvPr id="2" name="Picture 1">
            <a:extLst>
              <a:ext uri="{FF2B5EF4-FFF2-40B4-BE49-F238E27FC236}">
                <a16:creationId xmlns:a16="http://schemas.microsoft.com/office/drawing/2014/main" id="{DD111290-72E3-4F97-81F4-F0AA5E2105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8200" y="0"/>
            <a:ext cx="5349240" cy="6858000"/>
          </a:xfrm>
          <a:prstGeom prst="rect">
            <a:avLst/>
          </a:prstGeom>
        </p:spPr>
      </p:pic>
    </p:spTree>
    <p:extLst>
      <p:ext uri="{BB962C8B-B14F-4D97-AF65-F5344CB8AC3E}">
        <p14:creationId xmlns:p14="http://schemas.microsoft.com/office/powerpoint/2010/main" val="3836252076"/>
      </p:ext>
    </p:extLst>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1754326"/>
          </a:xfrm>
          <a:prstGeom prst="rect">
            <a:avLst/>
          </a:prstGeom>
        </p:spPr>
        <p:txBody>
          <a:bodyPr wrap="square">
            <a:spAutoFit/>
          </a:bodyPr>
          <a:lstStyle/>
          <a:p>
            <a:r>
              <a:rPr lang="en-US" sz="3600" dirty="0"/>
              <a:t>Saul and Jonathan … they were swifter than eagles, they were stronger than lions. How the mighty have fallen! </a:t>
            </a:r>
            <a:endParaRPr lang="en-US" sz="3600" dirty="0">
              <a:cs typeface="Arial" pitchFamily="34" charset="0"/>
            </a:endParaRPr>
          </a:p>
        </p:txBody>
      </p:sp>
      <p:sp>
        <p:nvSpPr>
          <p:cNvPr id="4" name="TextBox 3"/>
          <p:cNvSpPr txBox="1"/>
          <p:nvPr/>
        </p:nvSpPr>
        <p:spPr>
          <a:xfrm>
            <a:off x="5791200" y="4495801"/>
            <a:ext cx="3352800" cy="461665"/>
          </a:xfrm>
          <a:prstGeom prst="rect">
            <a:avLst/>
          </a:prstGeom>
          <a:noFill/>
        </p:spPr>
        <p:txBody>
          <a:bodyPr wrap="square" rtlCol="0">
            <a:spAutoFit/>
          </a:bodyPr>
          <a:lstStyle/>
          <a:p>
            <a:pPr algn="ctr"/>
            <a:r>
              <a:rPr lang="en-US" sz="2400" dirty="0">
                <a:solidFill>
                  <a:schemeClr val="tx1">
                    <a:lumMod val="95000"/>
                  </a:schemeClr>
                </a:solidFill>
              </a:rPr>
              <a:t>2 Samuel 1:23ac, 19b</a:t>
            </a:r>
          </a:p>
        </p:txBody>
      </p:sp>
    </p:spTree>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1447800"/>
            <a:ext cx="6705600" cy="2862322"/>
          </a:xfrm>
          <a:prstGeom prst="rect">
            <a:avLst/>
          </a:prstGeom>
        </p:spPr>
        <p:txBody>
          <a:bodyPr wrap="square">
            <a:spAutoFit/>
          </a:bodyPr>
          <a:lstStyle/>
          <a:p>
            <a:r>
              <a:rPr lang="en-US" sz="3600" dirty="0"/>
              <a:t>She had heard about Jesus, and came up behind him in the crowd and touched his cloak, for she said, "If I but touch his clothes, I will be made well."</a:t>
            </a:r>
          </a:p>
        </p:txBody>
      </p:sp>
      <p:sp>
        <p:nvSpPr>
          <p:cNvPr id="5" name="TextBox 4"/>
          <p:cNvSpPr txBox="1"/>
          <p:nvPr/>
        </p:nvSpPr>
        <p:spPr>
          <a:xfrm>
            <a:off x="57150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Mark 5:27-28</a:t>
            </a:r>
          </a:p>
        </p:txBody>
      </p:sp>
    </p:spTree>
    <p:extLst>
      <p:ext uri="{BB962C8B-B14F-4D97-AF65-F5344CB8AC3E}">
        <p14:creationId xmlns:p14="http://schemas.microsoft.com/office/powerpoint/2010/main" val="3375065428"/>
      </p:ext>
    </p:extLst>
  </p:cSld>
  <p:clrMapOvr>
    <a:masterClrMapping/>
  </p:clrMapOvr>
  <p:transition advTm="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5013212"/>
            <a:ext cx="2057400" cy="1815882"/>
          </a:xfrm>
          <a:prstGeom prst="rect">
            <a:avLst/>
          </a:prstGeom>
          <a:noFill/>
        </p:spPr>
        <p:txBody>
          <a:bodyPr wrap="square" rtlCol="0">
            <a:spAutoFit/>
          </a:bodyPr>
          <a:lstStyle/>
          <a:p>
            <a:pPr algn="ctr"/>
            <a:r>
              <a:rPr lang="en-US" sz="1400" dirty="0">
                <a:solidFill>
                  <a:schemeClr val="tx1">
                    <a:lumMod val="95000"/>
                  </a:schemeClr>
                </a:solidFill>
              </a:rPr>
              <a:t>The Woman Who Touched the Cloak of Jesus</a:t>
            </a:r>
          </a:p>
          <a:p>
            <a:pPr algn="ctr"/>
            <a:endParaRPr lang="en-US" sz="1400" dirty="0">
              <a:solidFill>
                <a:schemeClr val="tx1">
                  <a:lumMod val="95000"/>
                </a:schemeClr>
              </a:solidFill>
            </a:endParaRPr>
          </a:p>
          <a:p>
            <a:pPr algn="ctr"/>
            <a:r>
              <a:rPr lang="en-US" sz="1400" dirty="0" err="1">
                <a:solidFill>
                  <a:schemeClr val="tx1">
                    <a:lumMod val="95000"/>
                  </a:schemeClr>
                </a:solidFill>
              </a:rPr>
              <a:t>Mulungwishi</a:t>
            </a:r>
            <a:r>
              <a:rPr lang="en-US" sz="1400" dirty="0">
                <a:solidFill>
                  <a:schemeClr val="tx1">
                    <a:lumMod val="95000"/>
                  </a:schemeClr>
                </a:solidFill>
              </a:rPr>
              <a:t> Stained Glass Windows</a:t>
            </a:r>
          </a:p>
          <a:p>
            <a:pPr algn="ctr"/>
            <a:r>
              <a:rPr lang="en-US" sz="1400" dirty="0" err="1">
                <a:solidFill>
                  <a:schemeClr val="tx1">
                    <a:lumMod val="95000"/>
                  </a:schemeClr>
                </a:solidFill>
              </a:rPr>
              <a:t>DRCongo</a:t>
            </a:r>
            <a:endParaRPr lang="en-US" sz="1400" dirty="0">
              <a:solidFill>
                <a:schemeClr val="tx1">
                  <a:lumMod val="95000"/>
                </a:schemeClr>
              </a:solidFill>
            </a:endParaRPr>
          </a:p>
          <a:p>
            <a:pPr algn="ctr"/>
            <a:endParaRPr lang="en-US" sz="1400" dirty="0">
              <a:solidFill>
                <a:schemeClr val="tx1">
                  <a:lumMod val="95000"/>
                </a:schemeClr>
              </a:solidFill>
            </a:endParaRPr>
          </a:p>
        </p:txBody>
      </p:sp>
      <p:pic>
        <p:nvPicPr>
          <p:cNvPr id="5" name="Picture 4">
            <a:extLst>
              <a:ext uri="{FF2B5EF4-FFF2-40B4-BE49-F238E27FC236}">
                <a16:creationId xmlns:a16="http://schemas.microsoft.com/office/drawing/2014/main" id="{EF67429D-CDC6-4F69-AEBE-41FA565CFE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86200" y="-23303"/>
            <a:ext cx="5334000" cy="6852397"/>
          </a:xfrm>
          <a:prstGeom prst="rect">
            <a:avLst/>
          </a:prstGeom>
        </p:spPr>
      </p:pic>
    </p:spTree>
    <p:extLst>
      <p:ext uri="{BB962C8B-B14F-4D97-AF65-F5344CB8AC3E}">
        <p14:creationId xmlns:p14="http://schemas.microsoft.com/office/powerpoint/2010/main" val="4294125318"/>
      </p:ext>
    </p:extLst>
  </p:cSld>
  <p:clrMapOvr>
    <a:masterClrMapping/>
  </p:clrMapOvr>
  <p:transition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5105400"/>
            <a:ext cx="2286000" cy="1569660"/>
          </a:xfrm>
          <a:prstGeom prst="rect">
            <a:avLst/>
          </a:prstGeom>
          <a:noFill/>
        </p:spPr>
        <p:txBody>
          <a:bodyPr wrap="square" rtlCol="0">
            <a:spAutoFit/>
          </a:bodyPr>
          <a:lstStyle/>
          <a:p>
            <a:pPr algn="ctr"/>
            <a:r>
              <a:rPr lang="en-US" sz="1600" dirty="0">
                <a:solidFill>
                  <a:schemeClr val="tx1">
                    <a:lumMod val="95000"/>
                  </a:schemeClr>
                </a:solidFill>
              </a:rPr>
              <a:t>Christ and the Woman with the Issue of Blood</a:t>
            </a:r>
          </a:p>
          <a:p>
            <a:pPr algn="ctr"/>
            <a:endParaRPr lang="en-US" sz="1600" dirty="0">
              <a:solidFill>
                <a:schemeClr val="tx1">
                  <a:lumMod val="95000"/>
                </a:schemeClr>
              </a:solidFill>
            </a:endParaRPr>
          </a:p>
          <a:p>
            <a:pPr algn="ctr"/>
            <a:r>
              <a:rPr lang="en-US" sz="1600" dirty="0">
                <a:solidFill>
                  <a:schemeClr val="tx1">
                    <a:lumMod val="95000"/>
                  </a:schemeClr>
                </a:solidFill>
              </a:rPr>
              <a:t> James Tissot</a:t>
            </a:r>
          </a:p>
          <a:p>
            <a:pPr algn="ctr"/>
            <a:r>
              <a:rPr lang="en-US" sz="1600" dirty="0">
                <a:solidFill>
                  <a:schemeClr val="tx1">
                    <a:lumMod val="95000"/>
                  </a:schemeClr>
                </a:solidFill>
              </a:rPr>
              <a:t> Brooklyn Museum</a:t>
            </a:r>
          </a:p>
          <a:p>
            <a:pPr algn="ctr"/>
            <a:r>
              <a:rPr lang="en-US" sz="1600" dirty="0">
                <a:solidFill>
                  <a:schemeClr val="tx1">
                    <a:lumMod val="95000"/>
                  </a:schemeClr>
                </a:solidFill>
              </a:rPr>
              <a:t>New York, NY</a:t>
            </a:r>
          </a:p>
        </p:txBody>
      </p:sp>
      <p:pic>
        <p:nvPicPr>
          <p:cNvPr id="2" name="Picture 1">
            <a:extLst>
              <a:ext uri="{FF2B5EF4-FFF2-40B4-BE49-F238E27FC236}">
                <a16:creationId xmlns:a16="http://schemas.microsoft.com/office/drawing/2014/main" id="{539590DC-C8F1-444C-97A6-7541A656463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903693" y="-1"/>
            <a:ext cx="5002307" cy="6858001"/>
          </a:xfrm>
          <a:prstGeom prst="rect">
            <a:avLst/>
          </a:prstGeom>
        </p:spPr>
      </p:pic>
    </p:spTree>
    <p:extLst>
      <p:ext uri="{BB962C8B-B14F-4D97-AF65-F5344CB8AC3E}">
        <p14:creationId xmlns:p14="http://schemas.microsoft.com/office/powerpoint/2010/main" val="1870469029"/>
      </p:ext>
    </p:extLst>
  </p:cSld>
  <p:clrMapOvr>
    <a:masterClrMapping/>
  </p:clrMapOvr>
  <p:transition advTm="8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1671935"/>
            <a:ext cx="6705600" cy="2862322"/>
          </a:xfrm>
          <a:prstGeom prst="rect">
            <a:avLst/>
          </a:prstGeom>
        </p:spPr>
        <p:txBody>
          <a:bodyPr wrap="square">
            <a:spAutoFit/>
          </a:bodyPr>
          <a:lstStyle/>
          <a:p>
            <a:r>
              <a:rPr lang="en-US" sz="3600" dirty="0"/>
              <a:t>Immediately her hemorrhage stopped; aware that power had gone forth from him, Jesus turned about in the crowd and said, "Who touched my clothes?"</a:t>
            </a:r>
          </a:p>
        </p:txBody>
      </p:sp>
      <p:sp>
        <p:nvSpPr>
          <p:cNvPr id="5" name="TextBox 4"/>
          <p:cNvSpPr txBox="1"/>
          <p:nvPr/>
        </p:nvSpPr>
        <p:spPr>
          <a:xfrm>
            <a:off x="5562600" y="4724401"/>
            <a:ext cx="3352800" cy="461665"/>
          </a:xfrm>
          <a:prstGeom prst="rect">
            <a:avLst/>
          </a:prstGeom>
          <a:noFill/>
        </p:spPr>
        <p:txBody>
          <a:bodyPr wrap="square" rtlCol="0">
            <a:spAutoFit/>
          </a:bodyPr>
          <a:lstStyle/>
          <a:p>
            <a:pPr algn="ctr"/>
            <a:r>
              <a:rPr lang="en-US" sz="2400" dirty="0">
                <a:solidFill>
                  <a:schemeClr val="tx1">
                    <a:lumMod val="95000"/>
                  </a:schemeClr>
                </a:solidFill>
              </a:rPr>
              <a:t>Mark 5:29a, 30b</a:t>
            </a:r>
          </a:p>
        </p:txBody>
      </p:sp>
    </p:spTree>
    <p:extLst>
      <p:ext uri="{BB962C8B-B14F-4D97-AF65-F5344CB8AC3E}">
        <p14:creationId xmlns:p14="http://schemas.microsoft.com/office/powerpoint/2010/main" val="2441712133"/>
      </p:ext>
    </p:extLst>
  </p:cSld>
  <p:clrMapOvr>
    <a:masterClrMapping/>
  </p:clrMapOvr>
  <p:transition advTm="8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5029200"/>
            <a:ext cx="2133600" cy="1384995"/>
          </a:xfrm>
          <a:prstGeom prst="rect">
            <a:avLst/>
          </a:prstGeom>
          <a:noFill/>
        </p:spPr>
        <p:txBody>
          <a:bodyPr wrap="square" rtlCol="0">
            <a:spAutoFit/>
          </a:bodyPr>
          <a:lstStyle/>
          <a:p>
            <a:pPr algn="ctr"/>
            <a:r>
              <a:rPr lang="en-US" sz="1400" dirty="0">
                <a:solidFill>
                  <a:schemeClr val="tx1">
                    <a:lumMod val="95000"/>
                  </a:schemeClr>
                </a:solidFill>
              </a:rPr>
              <a:t>Healing of the Woman with an Issue of Blood  </a:t>
            </a:r>
          </a:p>
          <a:p>
            <a:pPr algn="ctr"/>
            <a:endParaRPr lang="en-US" sz="1400" dirty="0">
              <a:solidFill>
                <a:schemeClr val="tx1">
                  <a:lumMod val="95000"/>
                </a:schemeClr>
              </a:solidFill>
            </a:endParaRPr>
          </a:p>
          <a:p>
            <a:pPr algn="ctr"/>
            <a:r>
              <a:rPr lang="en-US" sz="1400" dirty="0">
                <a:solidFill>
                  <a:schemeClr val="tx1">
                    <a:lumMod val="95000"/>
                  </a:schemeClr>
                </a:solidFill>
              </a:rPr>
              <a:t>15</a:t>
            </a:r>
            <a:r>
              <a:rPr lang="en-US" sz="1400" baseline="30000" dirty="0">
                <a:solidFill>
                  <a:schemeClr val="tx1">
                    <a:lumMod val="95000"/>
                  </a:schemeClr>
                </a:solidFill>
              </a:rPr>
              <a:t>th</a:t>
            </a:r>
            <a:r>
              <a:rPr lang="en-US" sz="1400" dirty="0">
                <a:solidFill>
                  <a:schemeClr val="tx1">
                    <a:lumMod val="95000"/>
                  </a:schemeClr>
                </a:solidFill>
              </a:rPr>
              <a:t> c. manuscript</a:t>
            </a:r>
          </a:p>
          <a:p>
            <a:pPr algn="ctr"/>
            <a:r>
              <a:rPr lang="en-US" sz="1400" dirty="0">
                <a:solidFill>
                  <a:schemeClr val="tx1">
                    <a:lumMod val="95000"/>
                  </a:schemeClr>
                </a:solidFill>
              </a:rPr>
              <a:t>Getty Open Content Program</a:t>
            </a:r>
          </a:p>
        </p:txBody>
      </p:sp>
      <p:pic>
        <p:nvPicPr>
          <p:cNvPr id="6" name="Picture 5">
            <a:extLst>
              <a:ext uri="{FF2B5EF4-FFF2-40B4-BE49-F238E27FC236}">
                <a16:creationId xmlns:a16="http://schemas.microsoft.com/office/drawing/2014/main" id="{C89DED85-C391-4068-9594-3371C0F5036A}"/>
              </a:ext>
            </a:extLst>
          </p:cNvPr>
          <p:cNvPicPr>
            <a:picLocks noChangeAspect="1"/>
          </p:cNvPicPr>
          <p:nvPr/>
        </p:nvPicPr>
        <p:blipFill>
          <a:blip r:embed="rId2"/>
          <a:stretch>
            <a:fillRect/>
          </a:stretch>
        </p:blipFill>
        <p:spPr>
          <a:xfrm>
            <a:off x="4419600" y="339503"/>
            <a:ext cx="5843588" cy="6141122"/>
          </a:xfrm>
          <a:prstGeom prst="rect">
            <a:avLst/>
          </a:prstGeom>
        </p:spPr>
      </p:pic>
    </p:spTree>
    <p:extLst>
      <p:ext uri="{BB962C8B-B14F-4D97-AF65-F5344CB8AC3E}">
        <p14:creationId xmlns:p14="http://schemas.microsoft.com/office/powerpoint/2010/main" val="486334749"/>
      </p:ext>
    </p:extLst>
  </p:cSld>
  <p:clrMapOvr>
    <a:masterClrMapping/>
  </p:clrMapOvr>
  <p:transition advTm="8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481078"/>
            <a:ext cx="6705600" cy="2862322"/>
          </a:xfrm>
          <a:prstGeom prst="rect">
            <a:avLst/>
          </a:prstGeom>
        </p:spPr>
        <p:txBody>
          <a:bodyPr wrap="square">
            <a:spAutoFit/>
          </a:bodyPr>
          <a:lstStyle/>
          <a:p>
            <a:r>
              <a:rPr lang="en-US" sz="3600" dirty="0"/>
              <a:t>... the woman, knowing what had happened to her, came in fear and trembling … He said to her, "Daughter, your faith has made you well; go in peace … "</a:t>
            </a:r>
          </a:p>
        </p:txBody>
      </p:sp>
      <p:sp>
        <p:nvSpPr>
          <p:cNvPr id="5" name="TextBox 4"/>
          <p:cNvSpPr txBox="1"/>
          <p:nvPr/>
        </p:nvSpPr>
        <p:spPr>
          <a:xfrm>
            <a:off x="5791200" y="4495801"/>
            <a:ext cx="3352800" cy="461665"/>
          </a:xfrm>
          <a:prstGeom prst="rect">
            <a:avLst/>
          </a:prstGeom>
          <a:noFill/>
        </p:spPr>
        <p:txBody>
          <a:bodyPr wrap="square" rtlCol="0">
            <a:spAutoFit/>
          </a:bodyPr>
          <a:lstStyle/>
          <a:p>
            <a:pPr algn="ctr"/>
            <a:r>
              <a:rPr lang="en-US" sz="2400" dirty="0">
                <a:solidFill>
                  <a:schemeClr val="tx1">
                    <a:lumMod val="95000"/>
                  </a:schemeClr>
                </a:solidFill>
              </a:rPr>
              <a:t>Mark 5:33b, 34a</a:t>
            </a:r>
          </a:p>
        </p:txBody>
      </p:sp>
    </p:spTree>
    <p:extLst>
      <p:ext uri="{BB962C8B-B14F-4D97-AF65-F5344CB8AC3E}">
        <p14:creationId xmlns:p14="http://schemas.microsoft.com/office/powerpoint/2010/main" val="2931503820"/>
      </p:ext>
    </p:extLst>
  </p:cSld>
  <p:clrMapOvr>
    <a:masterClrMapping/>
  </p:clrMapOvr>
  <p:transition advTm="8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0800" y="5257800"/>
            <a:ext cx="1828800" cy="1169551"/>
          </a:xfrm>
          <a:prstGeom prst="rect">
            <a:avLst/>
          </a:prstGeom>
          <a:noFill/>
        </p:spPr>
        <p:txBody>
          <a:bodyPr wrap="square" rtlCol="0">
            <a:spAutoFit/>
          </a:bodyPr>
          <a:lstStyle/>
          <a:p>
            <a:pPr algn="ctr"/>
            <a:r>
              <a:rPr lang="en-US" sz="1400" dirty="0"/>
              <a:t>Christ and the Woman with an Issue of Blood</a:t>
            </a:r>
          </a:p>
          <a:p>
            <a:pPr algn="ctr"/>
            <a:endParaRPr lang="en-US" sz="1400" dirty="0"/>
          </a:p>
          <a:p>
            <a:pPr algn="ctr"/>
            <a:r>
              <a:rPr lang="en-US" sz="1400" dirty="0"/>
              <a:t>Louvre Museum</a:t>
            </a:r>
          </a:p>
          <a:p>
            <a:pPr algn="ctr"/>
            <a:r>
              <a:rPr lang="en-US" sz="1400" dirty="0">
                <a:solidFill>
                  <a:schemeClr val="tx1">
                    <a:lumMod val="95000"/>
                  </a:schemeClr>
                </a:solidFill>
              </a:rPr>
              <a:t>Paris, France</a:t>
            </a:r>
          </a:p>
        </p:txBody>
      </p:sp>
      <p:pic>
        <p:nvPicPr>
          <p:cNvPr id="2" name="Picture 1">
            <a:extLst>
              <a:ext uri="{FF2B5EF4-FFF2-40B4-BE49-F238E27FC236}">
                <a16:creationId xmlns:a16="http://schemas.microsoft.com/office/drawing/2014/main" id="{10C763C6-BD64-4868-B51C-7FF08B8176E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00600" y="59130"/>
            <a:ext cx="4114800" cy="6759299"/>
          </a:xfrm>
          <a:prstGeom prst="rect">
            <a:avLst/>
          </a:prstGeom>
        </p:spPr>
      </p:pic>
    </p:spTree>
    <p:extLst>
      <p:ext uri="{BB962C8B-B14F-4D97-AF65-F5344CB8AC3E}">
        <p14:creationId xmlns:p14="http://schemas.microsoft.com/office/powerpoint/2010/main" val="1129664439"/>
      </p:ext>
    </p:extLst>
  </p:cSld>
  <p:clrMapOvr>
    <a:masterClrMapping/>
  </p:clrMapOvr>
  <p:transition advTm="8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400" dirty="0"/>
              <a:t>New Revised Standard Version Bible, copyright 1989, Division of Christian Education of the National Council of the Churches of Christ in the United States of America. Used by permission. All rights reserved.</a:t>
            </a:r>
          </a:p>
          <a:p>
            <a:pPr>
              <a:buNone/>
            </a:pPr>
            <a:r>
              <a:rPr lang="en-US" sz="1600" dirty="0"/>
              <a:t>https://commons.wikimedia.org/wiki/File:Eagle_nests_at_Memorial_to_fallen_Airmen_141006-F-LX370-063.jpg</a:t>
            </a:r>
          </a:p>
          <a:p>
            <a:pPr>
              <a:buNone/>
            </a:pPr>
            <a:r>
              <a:rPr lang="en-US" sz="1600" dirty="0"/>
              <a:t>https://www.laurajamesart.com/collections/religious/</a:t>
            </a:r>
          </a:p>
          <a:p>
            <a:pPr>
              <a:buNone/>
            </a:pPr>
            <a:r>
              <a:rPr lang="en-US" sz="1600" dirty="0"/>
              <a:t>https://www.flickr.com/photos/paullew/33172410852  </a:t>
            </a:r>
          </a:p>
          <a:p>
            <a:pPr>
              <a:buNone/>
            </a:pPr>
            <a:r>
              <a:rPr lang="en-US" sz="1600" dirty="0"/>
              <a:t>http://diglib.library.vanderbilt.edu/act-imagelink.pl?RC=49628</a:t>
            </a:r>
          </a:p>
          <a:p>
            <a:pPr>
              <a:buNone/>
            </a:pPr>
            <a:r>
              <a:rPr lang="en-US" sz="1600" dirty="0"/>
              <a:t>http://diglib.library.vanderbilt.edu/act-imagelink.pl?RC=56455</a:t>
            </a:r>
          </a:p>
          <a:p>
            <a:pPr>
              <a:buNone/>
            </a:pPr>
            <a:r>
              <a:rPr lang="en-US" sz="1600" dirty="0"/>
              <a:t>https://commons.wikimedia.org/wiki/File:CodexEgberti-Fol025-RessurectionOfJairusDaughter.jpg</a:t>
            </a:r>
          </a:p>
          <a:p>
            <a:pPr>
              <a:buNone/>
            </a:pPr>
            <a:r>
              <a:rPr lang="en-US" sz="1600" dirty="0"/>
              <a:t>https://commons.wikimedia.org/wiki/File:Brooklyn_Museum_-_The_Daughter_of_Jairus_(La_fille_de_Z%C3%A4ire)_-_James_Tissot_-_overall.jpg</a:t>
            </a:r>
          </a:p>
          <a:p>
            <a:pPr>
              <a:buNone/>
            </a:pPr>
            <a:r>
              <a:rPr lang="en-US" sz="1600" dirty="0"/>
              <a:t>https://commons.wikimedia.org/wiki/File:Delft_NKerk_Jairus.JPG</a:t>
            </a:r>
          </a:p>
          <a:p>
            <a:pPr>
              <a:buNone/>
            </a:pPr>
            <a:r>
              <a:rPr lang="en-US" sz="1600" dirty="0"/>
              <a:t>http://commons.wikimedia.org/wiki/File:Nonel_La_Viuda.jpg</a:t>
            </a:r>
          </a:p>
          <a:p>
            <a:pPr>
              <a:buNone/>
            </a:pPr>
            <a:r>
              <a:rPr lang="en-US" sz="1600" dirty="0"/>
              <a:t>https://www.flickr.com/photos/umccongo/2188556416</a:t>
            </a:r>
          </a:p>
          <a:p>
            <a:pPr>
              <a:buNone/>
            </a:pPr>
            <a:r>
              <a:rPr lang="en-US" sz="1600" dirty="0"/>
              <a:t>https://commons.wikimedia.org/wiki/File:Brooklyn_Museum_-_The_Woman_with_an_Issue_of_Blood_(L%27h%C3%A9moro%C3%AFsse)_-_James_Tissot.jpg</a:t>
            </a:r>
          </a:p>
          <a:p>
            <a:pPr>
              <a:buNone/>
            </a:pPr>
            <a:r>
              <a:rPr lang="en-US" sz="1600" dirty="0"/>
              <a:t>Digital image courtesy of the Getty's Open Content Program. http://www.getty.edu/art/collection/objects/2048/unknown-maker-the-healing-of-a-woman-with-an-issue-of-blood-german-about-1400-1410/</a:t>
            </a:r>
          </a:p>
          <a:p>
            <a:pPr>
              <a:buNone/>
            </a:pPr>
            <a:r>
              <a:rPr lang="en-US" sz="1600" dirty="0"/>
              <a:t>https://commons.wikimedia.org/wiki/File:Sarcophage_%C3%A0_arbres,_Louvre_00.JPG</a:t>
            </a:r>
          </a:p>
          <a:p>
            <a:pPr>
              <a:buNone/>
            </a:pPr>
            <a:r>
              <a:rPr lang="en-US" sz="1400" dirty="0"/>
              <a:t>Additional descriptions can be found at the Art in the Christian Tradition image library, a service of the Vanderbilt Divinity Library, http://diglib.library.vanderbilt.edu/.  All images available via Creative Commons 3.0 License.</a:t>
            </a:r>
          </a:p>
          <a:p>
            <a:endParaRPr lang="en-US" sz="1600" dirty="0"/>
          </a:p>
          <a:p>
            <a:endParaRPr lang="en-US" sz="1400" dirty="0"/>
          </a:p>
          <a:p>
            <a:endParaRPr lang="en-US" sz="1400" dirty="0"/>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6019800"/>
            <a:ext cx="8763000" cy="338554"/>
          </a:xfrm>
          <a:prstGeom prst="rect">
            <a:avLst/>
          </a:prstGeom>
          <a:noFill/>
        </p:spPr>
        <p:txBody>
          <a:bodyPr wrap="square" rtlCol="0">
            <a:spAutoFit/>
          </a:bodyPr>
          <a:lstStyle/>
          <a:p>
            <a:pPr algn="ctr"/>
            <a:r>
              <a:rPr lang="en-US" sz="1600" dirty="0">
                <a:solidFill>
                  <a:schemeClr val="tx1">
                    <a:lumMod val="95000"/>
                  </a:schemeClr>
                </a:solidFill>
              </a:rPr>
              <a:t>Rescued, Disabled Eagle  --  Memorial Park, Joint Base Elmendorf-Richardson, Alaska</a:t>
            </a:r>
          </a:p>
        </p:txBody>
      </p:sp>
      <p:pic>
        <p:nvPicPr>
          <p:cNvPr id="5" name="Picture 4">
            <a:extLst>
              <a:ext uri="{FF2B5EF4-FFF2-40B4-BE49-F238E27FC236}">
                <a16:creationId xmlns:a16="http://schemas.microsoft.com/office/drawing/2014/main" id="{537DD84B-4345-4DC5-8D66-C3F6E7F270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14400"/>
            <a:ext cx="12192000" cy="4624760"/>
          </a:xfrm>
          <a:prstGeom prst="rect">
            <a:avLst/>
          </a:prstGeom>
        </p:spPr>
      </p:pic>
    </p:spTree>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752600"/>
            <a:ext cx="6858000" cy="2308324"/>
          </a:xfrm>
          <a:prstGeom prst="rect">
            <a:avLst/>
          </a:prstGeom>
        </p:spPr>
        <p:txBody>
          <a:bodyPr wrap="square">
            <a:spAutoFit/>
          </a:bodyPr>
          <a:lstStyle/>
          <a:p>
            <a:r>
              <a:rPr lang="en-US" sz="3600" dirty="0"/>
              <a:t>The steadfast love of the Lord never ceases, his mercies never come to an end; they are new every morning; great is your faithfulness.</a:t>
            </a:r>
            <a:endParaRPr lang="en-US" sz="3600" dirty="0">
              <a:cs typeface="Arial" pitchFamily="34" charset="0"/>
            </a:endParaRPr>
          </a:p>
        </p:txBody>
      </p:sp>
      <p:sp>
        <p:nvSpPr>
          <p:cNvPr id="5" name="TextBox 4"/>
          <p:cNvSpPr txBox="1"/>
          <p:nvPr/>
        </p:nvSpPr>
        <p:spPr>
          <a:xfrm>
            <a:off x="6096000" y="4343401"/>
            <a:ext cx="3352800" cy="461665"/>
          </a:xfrm>
          <a:prstGeom prst="rect">
            <a:avLst/>
          </a:prstGeom>
          <a:noFill/>
        </p:spPr>
        <p:txBody>
          <a:bodyPr wrap="square" rtlCol="0">
            <a:spAutoFit/>
          </a:bodyPr>
          <a:lstStyle/>
          <a:p>
            <a:pPr algn="ctr"/>
            <a:r>
              <a:rPr lang="en-US" sz="2400" dirty="0">
                <a:solidFill>
                  <a:schemeClr val="tx1">
                    <a:lumMod val="95000"/>
                  </a:schemeClr>
                </a:solidFill>
              </a:rPr>
              <a:t>Lamentations 3:22-23</a:t>
            </a: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5562600"/>
            <a:ext cx="2590800" cy="1107996"/>
          </a:xfrm>
          <a:prstGeom prst="rect">
            <a:avLst/>
          </a:prstGeom>
          <a:noFill/>
        </p:spPr>
        <p:txBody>
          <a:bodyPr wrap="square" rtlCol="0">
            <a:spAutoFit/>
          </a:bodyPr>
          <a:lstStyle/>
          <a:p>
            <a:pPr algn="ctr"/>
            <a:r>
              <a:rPr lang="en-US" sz="1600" dirty="0">
                <a:solidFill>
                  <a:schemeClr val="tx1">
                    <a:lumMod val="95000"/>
                  </a:schemeClr>
                </a:solidFill>
              </a:rPr>
              <a:t>Sermon on the Mount</a:t>
            </a:r>
          </a:p>
          <a:p>
            <a:pPr algn="ctr"/>
            <a:endParaRPr lang="en-US" sz="1600" dirty="0">
              <a:solidFill>
                <a:schemeClr val="tx1">
                  <a:lumMod val="95000"/>
                </a:schemeClr>
              </a:solidFill>
            </a:endParaRPr>
          </a:p>
          <a:p>
            <a:pPr algn="ctr"/>
            <a:r>
              <a:rPr lang="en-US" sz="1600" dirty="0">
                <a:solidFill>
                  <a:schemeClr val="tx1">
                    <a:lumMod val="95000"/>
                  </a:schemeClr>
                </a:solidFill>
              </a:rPr>
              <a:t> Laura James</a:t>
            </a:r>
          </a:p>
          <a:p>
            <a:pPr algn="ctr"/>
            <a:r>
              <a:rPr lang="en-US" sz="1600" dirty="0">
                <a:solidFill>
                  <a:schemeClr val="tx1">
                    <a:lumMod val="95000"/>
                  </a:schemeClr>
                </a:solidFill>
              </a:rPr>
              <a:t>New York, NY</a:t>
            </a:r>
            <a:endParaRPr lang="en-US" dirty="0">
              <a:solidFill>
                <a:schemeClr val="tx1">
                  <a:lumMod val="95000"/>
                </a:schemeClr>
              </a:solidFill>
            </a:endParaRPr>
          </a:p>
        </p:txBody>
      </p:sp>
      <p:pic>
        <p:nvPicPr>
          <p:cNvPr id="3" name="Picture 2">
            <a:extLst>
              <a:ext uri="{FF2B5EF4-FFF2-40B4-BE49-F238E27FC236}">
                <a16:creationId xmlns:a16="http://schemas.microsoft.com/office/drawing/2014/main" id="{1AE0146D-E754-4176-8F98-6F1EF97C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23647" y="0"/>
            <a:ext cx="6048953" cy="6858000"/>
          </a:xfrm>
          <a:prstGeom prst="rect">
            <a:avLst/>
          </a:prstGeom>
        </p:spPr>
      </p:pic>
    </p:spTree>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05000"/>
            <a:ext cx="7086600" cy="1754326"/>
          </a:xfrm>
          <a:prstGeom prst="rect">
            <a:avLst/>
          </a:prstGeom>
        </p:spPr>
        <p:txBody>
          <a:bodyPr wrap="square">
            <a:spAutoFit/>
          </a:bodyPr>
          <a:lstStyle/>
          <a:p>
            <a:r>
              <a:rPr lang="en-US" sz="3600" dirty="0"/>
              <a:t>You have turned my mourning into dancing; you have taken off my sackcloth and clothed me with joy …</a:t>
            </a:r>
          </a:p>
        </p:txBody>
      </p:sp>
      <p:sp>
        <p:nvSpPr>
          <p:cNvPr id="5" name="TextBox 4"/>
          <p:cNvSpPr txBox="1"/>
          <p:nvPr/>
        </p:nvSpPr>
        <p:spPr>
          <a:xfrm>
            <a:off x="5791200" y="4419601"/>
            <a:ext cx="3352800" cy="461665"/>
          </a:xfrm>
          <a:prstGeom prst="rect">
            <a:avLst/>
          </a:prstGeom>
          <a:noFill/>
        </p:spPr>
        <p:txBody>
          <a:bodyPr wrap="square" rtlCol="0">
            <a:spAutoFit/>
          </a:bodyPr>
          <a:lstStyle/>
          <a:p>
            <a:pPr algn="ctr"/>
            <a:r>
              <a:rPr lang="en-US" sz="2400" dirty="0">
                <a:solidFill>
                  <a:schemeClr val="tx1">
                    <a:lumMod val="95000"/>
                  </a:schemeClr>
                </a:solidFill>
              </a:rPr>
              <a:t>Psalm 30:11</a:t>
            </a: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43100" y="5552182"/>
            <a:ext cx="2476500" cy="1077218"/>
          </a:xfrm>
          <a:prstGeom prst="rect">
            <a:avLst/>
          </a:prstGeom>
          <a:noFill/>
        </p:spPr>
        <p:txBody>
          <a:bodyPr wrap="square" rtlCol="0">
            <a:spAutoFit/>
          </a:bodyPr>
          <a:lstStyle/>
          <a:p>
            <a:pPr algn="ctr"/>
            <a:r>
              <a:rPr lang="en-US" sz="1600" dirty="0">
                <a:solidFill>
                  <a:schemeClr val="tx1">
                    <a:lumMod val="95000"/>
                  </a:schemeClr>
                </a:solidFill>
              </a:rPr>
              <a:t>Song of Miriam</a:t>
            </a:r>
          </a:p>
          <a:p>
            <a:pPr algn="ctr"/>
            <a:endParaRPr lang="en-US" sz="1600" dirty="0">
              <a:solidFill>
                <a:schemeClr val="tx1">
                  <a:lumMod val="95000"/>
                </a:schemeClr>
              </a:solidFill>
            </a:endParaRPr>
          </a:p>
          <a:p>
            <a:pPr algn="ctr"/>
            <a:r>
              <a:rPr lang="en-US" sz="1600" dirty="0">
                <a:solidFill>
                  <a:schemeClr val="tx1">
                    <a:lumMod val="95000"/>
                  </a:schemeClr>
                </a:solidFill>
              </a:rPr>
              <a:t>Pippa Blackall</a:t>
            </a:r>
          </a:p>
          <a:p>
            <a:pPr algn="ctr"/>
            <a:r>
              <a:rPr lang="en-US" sz="1600" dirty="0">
                <a:solidFill>
                  <a:schemeClr val="tx1">
                    <a:lumMod val="95000"/>
                  </a:schemeClr>
                </a:solidFill>
              </a:rPr>
              <a:t>St </a:t>
            </a:r>
            <a:r>
              <a:rPr lang="en-US" sz="1600" dirty="0" err="1">
                <a:solidFill>
                  <a:schemeClr val="tx1">
                    <a:lumMod val="95000"/>
                  </a:schemeClr>
                </a:solidFill>
              </a:rPr>
              <a:t>Edmondsbury</a:t>
            </a:r>
            <a:r>
              <a:rPr lang="en-US" sz="1600" dirty="0">
                <a:solidFill>
                  <a:schemeClr val="tx1">
                    <a:lumMod val="95000"/>
                  </a:schemeClr>
                </a:solidFill>
              </a:rPr>
              <a:t>, UK</a:t>
            </a:r>
            <a:endParaRPr lang="en-US" dirty="0">
              <a:solidFill>
                <a:schemeClr val="tx1">
                  <a:lumMod val="95000"/>
                </a:schemeClr>
              </a:solidFill>
            </a:endParaRPr>
          </a:p>
        </p:txBody>
      </p:sp>
      <p:pic>
        <p:nvPicPr>
          <p:cNvPr id="3" name="Picture 2">
            <a:extLst>
              <a:ext uri="{FF2B5EF4-FFF2-40B4-BE49-F238E27FC236}">
                <a16:creationId xmlns:a16="http://schemas.microsoft.com/office/drawing/2014/main" id="{15F6BBFA-AAE4-41E8-9944-787FB9138B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07169" y="0"/>
            <a:ext cx="3446231" cy="6858000"/>
          </a:xfrm>
          <a:prstGeom prst="rect">
            <a:avLst/>
          </a:prstGeom>
        </p:spPr>
      </p:pic>
    </p:spTree>
    <p:extLst>
      <p:ext uri="{BB962C8B-B14F-4D97-AF65-F5344CB8AC3E}">
        <p14:creationId xmlns:p14="http://schemas.microsoft.com/office/powerpoint/2010/main" val="224815764"/>
      </p:ext>
    </p:extLst>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295400"/>
            <a:ext cx="6934200" cy="2862322"/>
          </a:xfrm>
          <a:prstGeom prst="rect">
            <a:avLst/>
          </a:prstGeom>
        </p:spPr>
        <p:txBody>
          <a:bodyPr wrap="square">
            <a:spAutoFit/>
          </a:bodyPr>
          <a:lstStyle/>
          <a:p>
            <a:r>
              <a:rPr lang="en-US" sz="3600" dirty="0"/>
              <a:t>I do not mean that there should be relief for others and pressure on you, but it is a question of a fair balance between your present abundance and their need …</a:t>
            </a:r>
            <a:endParaRPr lang="en-US" sz="3600" dirty="0">
              <a:cs typeface="Arial" pitchFamily="34" charset="0"/>
            </a:endParaRPr>
          </a:p>
        </p:txBody>
      </p:sp>
      <p:sp>
        <p:nvSpPr>
          <p:cNvPr id="5" name="TextBox 4"/>
          <p:cNvSpPr txBox="1"/>
          <p:nvPr/>
        </p:nvSpPr>
        <p:spPr>
          <a:xfrm>
            <a:off x="5715000" y="4572001"/>
            <a:ext cx="3352800" cy="461665"/>
          </a:xfrm>
          <a:prstGeom prst="rect">
            <a:avLst/>
          </a:prstGeom>
          <a:noFill/>
        </p:spPr>
        <p:txBody>
          <a:bodyPr wrap="square" rtlCol="0">
            <a:spAutoFit/>
          </a:bodyPr>
          <a:lstStyle/>
          <a:p>
            <a:pPr algn="ctr"/>
            <a:r>
              <a:rPr lang="en-US" sz="2400" dirty="0">
                <a:solidFill>
                  <a:schemeClr val="tx1">
                    <a:lumMod val="95000"/>
                  </a:schemeClr>
                </a:solidFill>
              </a:rPr>
              <a:t>2 Corinthians 8:13-14</a:t>
            </a:r>
          </a:p>
        </p:txBody>
      </p:sp>
    </p:spTree>
    <p:extLst>
      <p:ext uri="{BB962C8B-B14F-4D97-AF65-F5344CB8AC3E}">
        <p14:creationId xmlns:p14="http://schemas.microsoft.com/office/powerpoint/2010/main" val="2368290017"/>
      </p:ext>
    </p:extLst>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38455" y="5961013"/>
            <a:ext cx="8763000" cy="338554"/>
          </a:xfrm>
          <a:prstGeom prst="rect">
            <a:avLst/>
          </a:prstGeom>
          <a:noFill/>
        </p:spPr>
        <p:txBody>
          <a:bodyPr wrap="square" rtlCol="0">
            <a:spAutoFit/>
          </a:bodyPr>
          <a:lstStyle/>
          <a:p>
            <a:pPr algn="ctr"/>
            <a:r>
              <a:rPr lang="en-US" sz="1600" dirty="0">
                <a:solidFill>
                  <a:schemeClr val="tx1">
                    <a:lumMod val="95000"/>
                  </a:schemeClr>
                </a:solidFill>
              </a:rPr>
              <a:t>Agape Meal  --  3</a:t>
            </a:r>
            <a:r>
              <a:rPr lang="en-US" sz="1600" baseline="30000" dirty="0">
                <a:solidFill>
                  <a:schemeClr val="tx1">
                    <a:lumMod val="95000"/>
                  </a:schemeClr>
                </a:solidFill>
              </a:rPr>
              <a:t>rd</a:t>
            </a:r>
            <a:r>
              <a:rPr lang="en-US" sz="1600" dirty="0">
                <a:solidFill>
                  <a:schemeClr val="tx1">
                    <a:lumMod val="95000"/>
                  </a:schemeClr>
                </a:solidFill>
              </a:rPr>
              <a:t> century, Catacomb of </a:t>
            </a:r>
            <a:r>
              <a:rPr lang="en-US" sz="1600" dirty="0" err="1">
                <a:solidFill>
                  <a:schemeClr val="tx1">
                    <a:lumMod val="95000"/>
                  </a:schemeClr>
                </a:solidFill>
              </a:rPr>
              <a:t>Domitilla</a:t>
            </a:r>
            <a:r>
              <a:rPr lang="it-IT" sz="1600" dirty="0">
                <a:solidFill>
                  <a:schemeClr val="tx1">
                    <a:lumMod val="95000"/>
                  </a:schemeClr>
                </a:solidFill>
              </a:rPr>
              <a:t>, Rome, Italy</a:t>
            </a:r>
            <a:endParaRPr lang="en-US" dirty="0">
              <a:solidFill>
                <a:schemeClr val="tx1">
                  <a:lumMod val="95000"/>
                </a:schemeClr>
              </a:solidFill>
            </a:endParaRPr>
          </a:p>
        </p:txBody>
      </p:sp>
      <p:pic>
        <p:nvPicPr>
          <p:cNvPr id="2" name="Picture 1">
            <a:extLst>
              <a:ext uri="{FF2B5EF4-FFF2-40B4-BE49-F238E27FC236}">
                <a16:creationId xmlns:a16="http://schemas.microsoft.com/office/drawing/2014/main" id="{A8413CF0-A3E8-42FE-8C87-629935EC5951}"/>
              </a:ext>
            </a:extLst>
          </p:cNvPr>
          <p:cNvPicPr>
            <a:picLocks noChangeAspect="1"/>
          </p:cNvPicPr>
          <p:nvPr/>
        </p:nvPicPr>
        <p:blipFill>
          <a:blip r:embed="rId2"/>
          <a:stretch>
            <a:fillRect/>
          </a:stretch>
        </p:blipFill>
        <p:spPr>
          <a:xfrm>
            <a:off x="1724312" y="727710"/>
            <a:ext cx="8791289" cy="4107180"/>
          </a:xfrm>
          <a:prstGeom prst="rect">
            <a:avLst/>
          </a:prstGeom>
        </p:spPr>
      </p:pic>
    </p:spTree>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560</TotalTime>
  <Words>930</Words>
  <Application>Microsoft Office PowerPoint</Application>
  <PresentationFormat>Widescreen</PresentationFormat>
  <Paragraphs>87</Paragraphs>
  <Slides>27</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First Sunday after Christmas Day Year A</vt:lpstr>
      <vt:lpstr>Fifth Sunday after Pentecost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Anne</dc:creator>
  <cp:lastModifiedBy>Saint Andrews</cp:lastModifiedBy>
  <cp:revision>146</cp:revision>
  <dcterms:created xsi:type="dcterms:W3CDTF">2016-08-31T16:46:43Z</dcterms:created>
  <dcterms:modified xsi:type="dcterms:W3CDTF">2021-06-25T20:31:29Z</dcterms:modified>
</cp:coreProperties>
</file>