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9"/>
  </p:notesMasterIdLst>
  <p:sldIdLst>
    <p:sldId id="256" r:id="rId2"/>
    <p:sldId id="282" r:id="rId3"/>
    <p:sldId id="382" r:id="rId4"/>
    <p:sldId id="411" r:id="rId5"/>
    <p:sldId id="383" r:id="rId6"/>
    <p:sldId id="412" r:id="rId7"/>
    <p:sldId id="384" r:id="rId8"/>
    <p:sldId id="385" r:id="rId9"/>
    <p:sldId id="386" r:id="rId10"/>
    <p:sldId id="387" r:id="rId11"/>
    <p:sldId id="410" r:id="rId12"/>
    <p:sldId id="408" r:id="rId13"/>
    <p:sldId id="409" r:id="rId14"/>
    <p:sldId id="390" r:id="rId15"/>
    <p:sldId id="391" r:id="rId16"/>
    <p:sldId id="392" r:id="rId17"/>
    <p:sldId id="393" r:id="rId18"/>
    <p:sldId id="394" r:id="rId19"/>
    <p:sldId id="395" r:id="rId20"/>
    <p:sldId id="396" r:id="rId21"/>
    <p:sldId id="397" r:id="rId22"/>
    <p:sldId id="398" r:id="rId23"/>
    <p:sldId id="399" r:id="rId24"/>
    <p:sldId id="400" r:id="rId25"/>
    <p:sldId id="401" r:id="rId26"/>
    <p:sldId id="402"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30" y="370"/>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549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3/24/2021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120776"/>
            <a:ext cx="8458200" cy="1698625"/>
          </a:xfrm>
        </p:spPr>
        <p:txBody>
          <a:bodyPr>
            <a:noAutofit/>
          </a:bodyPr>
          <a:lstStyle/>
          <a:p>
            <a:r>
              <a:rPr lang="en-US" sz="8800" dirty="0">
                <a:solidFill>
                  <a:schemeClr val="tx1">
                    <a:lumMod val="50000"/>
                  </a:schemeClr>
                </a:solidFill>
              </a:rPr>
              <a:t>Fourteenth Sunday after Pentecost</a:t>
            </a:r>
          </a:p>
        </p:txBody>
      </p:sp>
      <p:sp>
        <p:nvSpPr>
          <p:cNvPr id="3" name="Subtitle 2"/>
          <p:cNvSpPr>
            <a:spLocks noGrp="1"/>
          </p:cNvSpPr>
          <p:nvPr>
            <p:ph type="subTitle" idx="1"/>
          </p:nvPr>
        </p:nvSpPr>
        <p:spPr>
          <a:xfrm>
            <a:off x="2895600" y="4038600"/>
            <a:ext cx="6400800" cy="838200"/>
          </a:xfrm>
        </p:spPr>
        <p:txBody>
          <a:bodyPr>
            <a:normAutofit lnSpcReduction="10000"/>
          </a:bodyPr>
          <a:lstStyle/>
          <a:p>
            <a:r>
              <a:rPr lang="en-US" sz="5400" i="1" dirty="0">
                <a:solidFill>
                  <a:schemeClr val="tx1">
                    <a:lumMod val="50000"/>
                  </a:schemeClr>
                </a:solidFill>
              </a:rPr>
              <a:t>Year B</a:t>
            </a:r>
          </a:p>
        </p:txBody>
      </p:sp>
      <p:sp>
        <p:nvSpPr>
          <p:cNvPr id="4" name="Rectangle 3"/>
          <p:cNvSpPr/>
          <p:nvPr/>
        </p:nvSpPr>
        <p:spPr>
          <a:xfrm>
            <a:off x="1981200" y="5396806"/>
            <a:ext cx="8305800" cy="1384995"/>
          </a:xfrm>
          <a:prstGeom prst="rect">
            <a:avLst/>
          </a:prstGeom>
        </p:spPr>
        <p:txBody>
          <a:bodyPr wrap="square">
            <a:spAutoFit/>
          </a:bodyPr>
          <a:lstStyle/>
          <a:p>
            <a:pPr algn="ctr"/>
            <a:r>
              <a:rPr lang="en-US" sz="2800" dirty="0">
                <a:solidFill>
                  <a:schemeClr val="bg1">
                    <a:lumMod val="75000"/>
                    <a:lumOff val="25000"/>
                  </a:schemeClr>
                </a:solidFill>
              </a:rPr>
              <a:t>Song of Solomon 2:8-13 and Psalm 45:1-2, 6-9  Deuteronomy 4:1-2, 6-9 and Psalm 15  •  James 1:17-27  Mark 7:1-8, 14-15, 21-23</a:t>
            </a:r>
            <a:r>
              <a:rPr lang="sv-SE" sz="2800" dirty="0">
                <a:solidFill>
                  <a:schemeClr val="bg1">
                    <a:lumMod val="75000"/>
                    <a:lumOff val="25000"/>
                  </a:schemeClr>
                </a:solidFill>
              </a:rPr>
              <a:t> </a:t>
            </a:r>
            <a:r>
              <a:rPr lang="en-US" sz="2800" dirty="0">
                <a:solidFill>
                  <a:schemeClr val="bg1">
                    <a:lumMod val="75000"/>
                    <a:lumOff val="25000"/>
                  </a:schemeClr>
                </a:solidFill>
              </a:rPr>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 keep the commandments of the LORD your God … make them known to your children and your children's children--</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Deuteronomy 4:2b, 9b</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74023"/>
            <a:ext cx="8763000" cy="307777"/>
          </a:xfrm>
          <a:prstGeom prst="rect">
            <a:avLst/>
          </a:prstGeom>
          <a:noFill/>
        </p:spPr>
        <p:txBody>
          <a:bodyPr wrap="square" rtlCol="0">
            <a:spAutoFit/>
          </a:bodyPr>
          <a:lstStyle/>
          <a:p>
            <a:pPr algn="ctr"/>
            <a:r>
              <a:rPr lang="en-US" sz="1400" dirty="0">
                <a:solidFill>
                  <a:schemeClr val="tx1">
                    <a:lumMod val="95000"/>
                  </a:schemeClr>
                </a:solidFill>
              </a:rPr>
              <a:t>Sunday Morning  --  Winslow Homer, Cincinnati Art Museum, Cincinnati, OH</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13D0B652-A85E-4020-B782-625D20FBB3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3600" y="0"/>
            <a:ext cx="8114804" cy="6248399"/>
          </a:xfrm>
          <a:prstGeom prst="rect">
            <a:avLst/>
          </a:prstGeom>
        </p:spPr>
      </p:pic>
    </p:spTree>
    <p:extLst>
      <p:ext uri="{BB962C8B-B14F-4D97-AF65-F5344CB8AC3E}">
        <p14:creationId xmlns:p14="http://schemas.microsoft.com/office/powerpoint/2010/main" val="3192566268"/>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Children Reading  --  </a:t>
            </a:r>
            <a:r>
              <a:rPr lang="en-US" sz="1400" dirty="0" err="1">
                <a:solidFill>
                  <a:schemeClr val="tx1">
                    <a:lumMod val="95000"/>
                  </a:schemeClr>
                </a:solidFill>
              </a:rPr>
              <a:t>Pekka</a:t>
            </a:r>
            <a:r>
              <a:rPr lang="en-US" sz="1400" dirty="0">
                <a:solidFill>
                  <a:schemeClr val="tx1">
                    <a:lumMod val="95000"/>
                  </a:schemeClr>
                </a:solidFill>
              </a:rPr>
              <a:t> </a:t>
            </a:r>
            <a:r>
              <a:rPr lang="en-US" sz="1400" dirty="0" err="1">
                <a:solidFill>
                  <a:schemeClr val="tx1">
                    <a:lumMod val="95000"/>
                  </a:schemeClr>
                </a:solidFill>
              </a:rPr>
              <a:t>Halonen</a:t>
            </a:r>
            <a:r>
              <a:rPr lang="en-US" sz="1400" dirty="0">
                <a:solidFill>
                  <a:schemeClr val="tx1">
                    <a:lumMod val="95000"/>
                  </a:schemeClr>
                </a:solidFill>
              </a:rPr>
              <a:t>, Espoo Museum of Art, Espoo, Finland</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34ED3FF4-D0E4-4E44-98B1-929C37BDD1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1416" y="319290"/>
            <a:ext cx="7634585" cy="5776711"/>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676400"/>
            <a:ext cx="6934200" cy="2308324"/>
          </a:xfrm>
          <a:prstGeom prst="rect">
            <a:avLst/>
          </a:prstGeom>
        </p:spPr>
        <p:txBody>
          <a:bodyPr wrap="square">
            <a:spAutoFit/>
          </a:bodyPr>
          <a:lstStyle/>
          <a:p>
            <a:r>
              <a:rPr lang="en-US" sz="3600" dirty="0"/>
              <a:t>O LORD, who may abide in your tent?  Those … who do not lend money at interest, and do not take</a:t>
            </a:r>
          </a:p>
          <a:p>
            <a:r>
              <a:rPr lang="en-US" sz="3600" dirty="0"/>
              <a:t>a bribe against the innocent.</a:t>
            </a:r>
            <a:endParaRPr lang="en-US" sz="3600" dirty="0">
              <a:cs typeface="Arial" pitchFamily="34" charset="0"/>
            </a:endParaRPr>
          </a:p>
        </p:txBody>
      </p:sp>
      <p:sp>
        <p:nvSpPr>
          <p:cNvPr id="5" name="TextBox 4"/>
          <p:cNvSpPr txBox="1"/>
          <p:nvPr/>
        </p:nvSpPr>
        <p:spPr>
          <a:xfrm>
            <a:off x="57150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15:1b, 2a, 5a</a:t>
            </a:r>
          </a:p>
        </p:txBody>
      </p:sp>
    </p:spTree>
    <p:extLst>
      <p:ext uri="{BB962C8B-B14F-4D97-AF65-F5344CB8AC3E}">
        <p14:creationId xmlns:p14="http://schemas.microsoft.com/office/powerpoint/2010/main" val="2368290017"/>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5257800"/>
            <a:ext cx="1828800" cy="1384995"/>
          </a:xfrm>
          <a:prstGeom prst="rect">
            <a:avLst/>
          </a:prstGeom>
          <a:noFill/>
        </p:spPr>
        <p:txBody>
          <a:bodyPr wrap="square" rtlCol="0">
            <a:spAutoFit/>
          </a:bodyPr>
          <a:lstStyle/>
          <a:p>
            <a:pPr algn="ctr"/>
            <a:r>
              <a:rPr lang="en-US" sz="1400" dirty="0">
                <a:solidFill>
                  <a:schemeClr val="tx1">
                    <a:lumMod val="95000"/>
                  </a:schemeClr>
                </a:solidFill>
              </a:rPr>
              <a:t>The Moneylender and his Wife</a:t>
            </a:r>
          </a:p>
          <a:p>
            <a:pPr algn="ctr"/>
            <a:endParaRPr lang="en-US" sz="1400" dirty="0">
              <a:solidFill>
                <a:schemeClr val="tx1">
                  <a:lumMod val="95000"/>
                </a:schemeClr>
              </a:solidFill>
            </a:endParaRPr>
          </a:p>
          <a:p>
            <a:pPr algn="ctr"/>
            <a:r>
              <a:rPr lang="en-US" sz="1400" dirty="0">
                <a:solidFill>
                  <a:schemeClr val="tx1">
                    <a:lumMod val="95000"/>
                  </a:schemeClr>
                </a:solidFill>
              </a:rPr>
              <a:t>Quentin </a:t>
            </a:r>
            <a:r>
              <a:rPr lang="en-US" sz="1400" dirty="0" err="1">
                <a:solidFill>
                  <a:schemeClr val="tx1">
                    <a:lumMod val="95000"/>
                  </a:schemeClr>
                </a:solidFill>
              </a:rPr>
              <a:t>Matsys</a:t>
            </a:r>
            <a:endParaRPr lang="en-US" sz="1400" dirty="0">
              <a:solidFill>
                <a:schemeClr val="tx1">
                  <a:lumMod val="95000"/>
                </a:schemeClr>
              </a:solidFill>
            </a:endParaRPr>
          </a:p>
          <a:p>
            <a:pPr algn="ctr"/>
            <a:r>
              <a:rPr lang="en-US" sz="1400" dirty="0">
                <a:solidFill>
                  <a:schemeClr val="tx1">
                    <a:lumMod val="95000"/>
                  </a:schemeClr>
                </a:solidFill>
              </a:rPr>
              <a:t>Louvre Museum</a:t>
            </a:r>
          </a:p>
          <a:p>
            <a:pPr algn="ctr"/>
            <a:r>
              <a:rPr lang="en-US" sz="1400" dirty="0">
                <a:solidFill>
                  <a:schemeClr val="tx1">
                    <a:lumMod val="95000"/>
                  </a:schemeClr>
                </a:solidFill>
              </a:rPr>
              <a:t>Paris, France</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FCB1E7AF-759D-4155-96AD-9F36BB9BF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1376" y="0"/>
            <a:ext cx="7286625" cy="6858000"/>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981200"/>
            <a:ext cx="6400800" cy="2308324"/>
          </a:xfrm>
          <a:prstGeom prst="rect">
            <a:avLst/>
          </a:prstGeom>
        </p:spPr>
        <p:txBody>
          <a:bodyPr wrap="square">
            <a:spAutoFit/>
          </a:bodyPr>
          <a:lstStyle/>
          <a:p>
            <a:r>
              <a:rPr lang="en-US" sz="3600" dirty="0"/>
              <a:t>Every generous act of giving, with every perfect gift, is from above, coming down from the Father of lights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James 1:17a</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err="1">
                <a:solidFill>
                  <a:schemeClr val="tx1">
                    <a:lumMod val="95000"/>
                  </a:schemeClr>
                </a:solidFill>
              </a:rPr>
              <a:t>Skyspace</a:t>
            </a:r>
            <a:r>
              <a:rPr lang="en-US" sz="1400" dirty="0">
                <a:solidFill>
                  <a:schemeClr val="tx1">
                    <a:lumMod val="95000"/>
                  </a:schemeClr>
                </a:solidFill>
              </a:rPr>
              <a:t>  --  James </a:t>
            </a:r>
            <a:r>
              <a:rPr lang="en-US" sz="1400" dirty="0" err="1">
                <a:solidFill>
                  <a:schemeClr val="tx1">
                    <a:lumMod val="95000"/>
                  </a:schemeClr>
                </a:solidFill>
              </a:rPr>
              <a:t>Turrell</a:t>
            </a:r>
            <a:r>
              <a:rPr lang="en-US" sz="1400" dirty="0">
                <a:solidFill>
                  <a:schemeClr val="tx1">
                    <a:lumMod val="95000"/>
                  </a:schemeClr>
                </a:solidFill>
              </a:rPr>
              <a:t>, Live Oak Meeting House, Houston, TX</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93D4C364-87B4-492A-819E-FBE0C30262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2600" y="0"/>
            <a:ext cx="8763000" cy="6064890"/>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133600"/>
            <a:ext cx="6324600" cy="1754326"/>
          </a:xfrm>
          <a:prstGeom prst="rect">
            <a:avLst/>
          </a:prstGeom>
        </p:spPr>
        <p:txBody>
          <a:bodyPr wrap="square">
            <a:spAutoFit/>
          </a:bodyPr>
          <a:lstStyle/>
          <a:p>
            <a:r>
              <a:rPr lang="en-US" sz="3600" dirty="0"/>
              <a:t>But be doers of the word, and not merely hearers who deceive themselves.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James 1:22</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Logo of the Dorcas Care Group, AIDS Support Network  --  South Africa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C775292-C304-4921-A19A-8D2639C7EB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533400"/>
            <a:ext cx="6629400" cy="4972050"/>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036956"/>
            <a:ext cx="6477000" cy="2308324"/>
          </a:xfrm>
          <a:prstGeom prst="rect">
            <a:avLst/>
          </a:prstGeom>
        </p:spPr>
        <p:txBody>
          <a:bodyPr wrap="square">
            <a:spAutoFit/>
          </a:bodyPr>
          <a:lstStyle/>
          <a:p>
            <a:r>
              <a:rPr lang="en-US" sz="3600" dirty="0"/>
              <a:t>Religion that is pure and undefiled … is this: to care for orphans and widows in their distress …</a:t>
            </a:r>
            <a:endParaRPr lang="en-US" sz="3600" dirty="0">
              <a:cs typeface="Arial" pitchFamily="34" charset="0"/>
            </a:endParaRPr>
          </a:p>
        </p:txBody>
      </p:sp>
      <p:sp>
        <p:nvSpPr>
          <p:cNvPr id="5" name="TextBox 4"/>
          <p:cNvSpPr txBox="1"/>
          <p:nvPr/>
        </p:nvSpPr>
        <p:spPr>
          <a:xfrm>
            <a:off x="5867400" y="4800601"/>
            <a:ext cx="3352800" cy="461665"/>
          </a:xfrm>
          <a:prstGeom prst="rect">
            <a:avLst/>
          </a:prstGeom>
          <a:noFill/>
        </p:spPr>
        <p:txBody>
          <a:bodyPr wrap="square" rtlCol="0">
            <a:spAutoFit/>
          </a:bodyPr>
          <a:lstStyle/>
          <a:p>
            <a:pPr algn="ctr"/>
            <a:r>
              <a:rPr lang="en-US" sz="2400" dirty="0">
                <a:solidFill>
                  <a:schemeClr val="tx1">
                    <a:lumMod val="95000"/>
                  </a:schemeClr>
                </a:solidFill>
              </a:rPr>
              <a:t>James 1:27</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 voice of my beloved! Look, he comes, leaping upon the mountains, bounding over the hills.</a:t>
            </a:r>
            <a:endParaRPr lang="en-US" sz="3600" dirty="0">
              <a:cs typeface="Arial" pitchFamily="34" charset="0"/>
            </a:endParaRPr>
          </a:p>
        </p:txBody>
      </p:sp>
      <p:sp>
        <p:nvSpPr>
          <p:cNvPr id="4" name="TextBox 3"/>
          <p:cNvSpPr txBox="1"/>
          <p:nvPr/>
        </p:nvSpPr>
        <p:spPr>
          <a:xfrm>
            <a:off x="5562600" y="4267201"/>
            <a:ext cx="3352800" cy="461665"/>
          </a:xfrm>
          <a:prstGeom prst="rect">
            <a:avLst/>
          </a:prstGeom>
          <a:noFill/>
        </p:spPr>
        <p:txBody>
          <a:bodyPr wrap="square" rtlCol="0">
            <a:spAutoFit/>
          </a:bodyPr>
          <a:lstStyle/>
          <a:p>
            <a:pPr algn="ctr"/>
            <a:r>
              <a:rPr lang="en-US" sz="2400" dirty="0">
                <a:solidFill>
                  <a:schemeClr val="tx1">
                    <a:lumMod val="95000"/>
                  </a:schemeClr>
                </a:solidFill>
              </a:rPr>
              <a:t>Song of Solomon 2:8</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Civic Orphanage Emblem  --  </a:t>
            </a:r>
            <a:r>
              <a:rPr lang="en-US" sz="1400" dirty="0" err="1">
                <a:solidFill>
                  <a:schemeClr val="tx1">
                    <a:lumMod val="95000"/>
                  </a:schemeClr>
                </a:solidFill>
              </a:rPr>
              <a:t>Amsterdams</a:t>
            </a:r>
            <a:r>
              <a:rPr lang="en-US" sz="1400" dirty="0">
                <a:solidFill>
                  <a:schemeClr val="tx1">
                    <a:lumMod val="95000"/>
                  </a:schemeClr>
                </a:solidFill>
              </a:rPr>
              <a:t> </a:t>
            </a:r>
            <a:r>
              <a:rPr lang="en-US" sz="1400" dirty="0" err="1">
                <a:solidFill>
                  <a:schemeClr val="tx1">
                    <a:lumMod val="95000"/>
                  </a:schemeClr>
                </a:solidFill>
              </a:rPr>
              <a:t>Historisch</a:t>
            </a:r>
            <a:r>
              <a:rPr lang="en-US" sz="1400" dirty="0">
                <a:solidFill>
                  <a:schemeClr val="tx1">
                    <a:lumMod val="95000"/>
                  </a:schemeClr>
                </a:solidFill>
              </a:rPr>
              <a:t> Museum, Amsterdam, Netherlands</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EC353E8D-06C9-4196-AD15-8348CE6B9D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107084"/>
            <a:ext cx="8915400" cy="6293716"/>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815615"/>
            <a:ext cx="6705600" cy="2862322"/>
          </a:xfrm>
          <a:prstGeom prst="rect">
            <a:avLst/>
          </a:prstGeom>
        </p:spPr>
        <p:txBody>
          <a:bodyPr wrap="square">
            <a:spAutoFit/>
          </a:bodyPr>
          <a:lstStyle/>
          <a:p>
            <a:r>
              <a:rPr lang="en-US" sz="3600" dirty="0"/>
              <a:t>So the Pharisees and the scribes asked him, "Why do your disciples not live according to the tradition of the elders, but eat with defiled hands?"</a:t>
            </a:r>
          </a:p>
        </p:txBody>
      </p:sp>
      <p:sp>
        <p:nvSpPr>
          <p:cNvPr id="5" name="TextBox 4"/>
          <p:cNvSpPr txBox="1"/>
          <p:nvPr/>
        </p:nvSpPr>
        <p:spPr>
          <a:xfrm>
            <a:off x="5867400" y="4800601"/>
            <a:ext cx="3352800" cy="461665"/>
          </a:xfrm>
          <a:prstGeom prst="rect">
            <a:avLst/>
          </a:prstGeom>
          <a:noFill/>
        </p:spPr>
        <p:txBody>
          <a:bodyPr wrap="square" rtlCol="0">
            <a:spAutoFit/>
          </a:bodyPr>
          <a:lstStyle/>
          <a:p>
            <a:pPr algn="ctr"/>
            <a:r>
              <a:rPr lang="en-US" sz="2400" dirty="0">
                <a:solidFill>
                  <a:schemeClr val="tx1">
                    <a:lumMod val="95000"/>
                  </a:schemeClr>
                </a:solidFill>
              </a:rPr>
              <a:t>Mark 7:5</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68706-D0AB-4AE3-A2B5-8EA425B67C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0"/>
            <a:ext cx="9108488" cy="6254495"/>
          </a:xfrm>
          <a:prstGeom prst="rect">
            <a:avLst/>
          </a:prstGeom>
        </p:spPr>
      </p:pic>
      <p:sp>
        <p:nvSpPr>
          <p:cNvPr id="4" name="TextBox 3"/>
          <p:cNvSpPr txBox="1"/>
          <p:nvPr/>
        </p:nvSpPr>
        <p:spPr>
          <a:xfrm>
            <a:off x="1371601" y="6400800"/>
            <a:ext cx="9601199" cy="307777"/>
          </a:xfrm>
          <a:prstGeom prst="rect">
            <a:avLst/>
          </a:prstGeom>
          <a:noFill/>
        </p:spPr>
        <p:txBody>
          <a:bodyPr wrap="square" rtlCol="0">
            <a:spAutoFit/>
          </a:bodyPr>
          <a:lstStyle/>
          <a:p>
            <a:pPr algn="ctr"/>
            <a:r>
              <a:rPr lang="en-US" sz="1400" dirty="0">
                <a:solidFill>
                  <a:schemeClr val="tx1">
                    <a:lumMod val="95000"/>
                  </a:schemeClr>
                </a:solidFill>
              </a:rPr>
              <a:t>A Scribe Speaks to Jesus  -- James Tissot,  Brooklyn Museum, Brooklyn, NY</a:t>
            </a:r>
            <a:endParaRPr lang="en-US" sz="1600" dirty="0">
              <a:solidFill>
                <a:schemeClr val="tx1">
                  <a:lumMod val="95000"/>
                </a:schemeClr>
              </a:solidFill>
            </a:endParaRP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512838"/>
            <a:ext cx="7315200" cy="2308324"/>
          </a:xfrm>
          <a:prstGeom prst="rect">
            <a:avLst/>
          </a:prstGeom>
        </p:spPr>
        <p:txBody>
          <a:bodyPr wrap="square">
            <a:spAutoFit/>
          </a:bodyPr>
          <a:lstStyle/>
          <a:p>
            <a:r>
              <a:rPr lang="en-US" sz="3600" dirty="0"/>
              <a:t>"Listen … and understand:  there is nothing outside a person that by going in can defile, but the things that come out are what defile."</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7:14b, 15</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062246"/>
            <a:ext cx="8763000" cy="338554"/>
          </a:xfrm>
          <a:prstGeom prst="rect">
            <a:avLst/>
          </a:prstGeom>
          <a:noFill/>
        </p:spPr>
        <p:txBody>
          <a:bodyPr wrap="square" rtlCol="0">
            <a:spAutoFit/>
          </a:bodyPr>
          <a:lstStyle/>
          <a:p>
            <a:pPr algn="ctr"/>
            <a:r>
              <a:rPr lang="en-US" sz="1600" dirty="0">
                <a:solidFill>
                  <a:schemeClr val="tx1">
                    <a:lumMod val="95000"/>
                  </a:schemeClr>
                </a:solidFill>
              </a:rPr>
              <a:t>Guarding Words and Actions  --  Stephen </a:t>
            </a:r>
            <a:r>
              <a:rPr lang="en-US" sz="1600" dirty="0" err="1">
                <a:solidFill>
                  <a:schemeClr val="tx1">
                    <a:lumMod val="95000"/>
                  </a:schemeClr>
                </a:solidFill>
              </a:rPr>
              <a:t>Poff</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C913CDE9-3A71-4B5E-A17C-35BD93BB60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066800"/>
            <a:ext cx="9144000" cy="4330898"/>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057400"/>
            <a:ext cx="6934200" cy="2308324"/>
          </a:xfrm>
          <a:prstGeom prst="rect">
            <a:avLst/>
          </a:prstGeom>
        </p:spPr>
        <p:txBody>
          <a:bodyPr wrap="square">
            <a:spAutoFit/>
          </a:bodyPr>
          <a:lstStyle/>
          <a:p>
            <a:r>
              <a:rPr lang="en-US" sz="3600" dirty="0"/>
              <a:t>For it is from within, from the human heart, that evil intentions come … and they defile a person."</a:t>
            </a:r>
          </a:p>
          <a:p>
            <a:r>
              <a:rPr lang="en-US" sz="3600" dirty="0"/>
              <a:t>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7:21a, 23b</a:t>
            </a:r>
          </a:p>
        </p:txBody>
      </p:sp>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4813518"/>
            <a:ext cx="1752600" cy="1815882"/>
          </a:xfrm>
          <a:prstGeom prst="rect">
            <a:avLst/>
          </a:prstGeom>
          <a:noFill/>
        </p:spPr>
        <p:txBody>
          <a:bodyPr wrap="square" rtlCol="0">
            <a:spAutoFit/>
          </a:bodyPr>
          <a:lstStyle/>
          <a:p>
            <a:pPr algn="ctr"/>
            <a:r>
              <a:rPr lang="en-US" sz="1400" dirty="0">
                <a:solidFill>
                  <a:schemeClr val="tx1">
                    <a:lumMod val="95000"/>
                  </a:schemeClr>
                </a:solidFill>
              </a:rPr>
              <a:t>Mother of God of Tenderness Towards Evil Hearts</a:t>
            </a:r>
          </a:p>
          <a:p>
            <a:pPr algn="ctr"/>
            <a:endParaRPr lang="en-US" sz="1400" dirty="0">
              <a:solidFill>
                <a:schemeClr val="tx1">
                  <a:lumMod val="95000"/>
                </a:schemeClr>
              </a:solidFill>
            </a:endParaRPr>
          </a:p>
          <a:p>
            <a:pPr algn="ctr"/>
            <a:r>
              <a:rPr lang="en-US" sz="1400" dirty="0" err="1">
                <a:solidFill>
                  <a:schemeClr val="tx1">
                    <a:lumMod val="95000"/>
                  </a:schemeClr>
                </a:solidFill>
              </a:rPr>
              <a:t>Kuzma</a:t>
            </a:r>
            <a:r>
              <a:rPr lang="en-US" sz="1400" dirty="0">
                <a:solidFill>
                  <a:schemeClr val="tx1">
                    <a:lumMod val="95000"/>
                  </a:schemeClr>
                </a:solidFill>
              </a:rPr>
              <a:t> Petrov-</a:t>
            </a:r>
            <a:r>
              <a:rPr lang="en-US" sz="1400" dirty="0" err="1">
                <a:solidFill>
                  <a:schemeClr val="tx1">
                    <a:lumMod val="95000"/>
                  </a:schemeClr>
                </a:solidFill>
              </a:rPr>
              <a:t>Vodkin</a:t>
            </a:r>
            <a:r>
              <a:rPr lang="en-US" sz="1400" dirty="0">
                <a:solidFill>
                  <a:schemeClr val="tx1">
                    <a:lumMod val="95000"/>
                  </a:schemeClr>
                </a:solidFill>
              </a:rPr>
              <a:t> </a:t>
            </a:r>
          </a:p>
          <a:p>
            <a:pPr algn="ctr"/>
            <a:r>
              <a:rPr lang="en-US" sz="1400" dirty="0">
                <a:solidFill>
                  <a:schemeClr val="tx1">
                    <a:lumMod val="95000"/>
                  </a:schemeClr>
                </a:solidFill>
              </a:rPr>
              <a:t>Russian Museum</a:t>
            </a:r>
          </a:p>
          <a:p>
            <a:pPr algn="ctr"/>
            <a:r>
              <a:rPr lang="en-US" sz="1400" dirty="0">
                <a:solidFill>
                  <a:schemeClr val="tx1">
                    <a:lumMod val="95000"/>
                  </a:schemeClr>
                </a:solidFill>
              </a:rPr>
              <a:t> St. Petersburg, Russia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C21D2801-3A2D-4FDC-BF87-6D78D717B2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0" y="122354"/>
            <a:ext cx="7239000" cy="6583247"/>
          </a:xfrm>
          <a:prstGeom prst="rect">
            <a:avLst/>
          </a:prstGeom>
        </p:spPr>
      </p:pic>
    </p:spTree>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85800"/>
            <a:ext cx="8991600" cy="54102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r>
              <a:rPr lang="en-US" sz="1400" dirty="0"/>
              <a:t>https://commons.wikimedia.org/wiki/File:%27Deer_Leaping_among_Flowers%27_by_Franz_Marc,_watercolor_and_pen_and_ink.jpg</a:t>
            </a:r>
          </a:p>
          <a:p>
            <a:pPr>
              <a:buNone/>
            </a:pPr>
            <a:r>
              <a:rPr lang="en-US" sz="1400" dirty="0"/>
              <a:t>https://www.pwkoenig.co.uk/</a:t>
            </a:r>
          </a:p>
          <a:p>
            <a:pPr>
              <a:buNone/>
            </a:pPr>
            <a:r>
              <a:rPr lang="en-US" sz="1400" dirty="0"/>
              <a:t>https://www.pwkoenig.co.uk/</a:t>
            </a:r>
          </a:p>
          <a:p>
            <a:pPr>
              <a:buNone/>
            </a:pPr>
            <a:r>
              <a:rPr lang="en-US" sz="1400" dirty="0"/>
              <a:t>https://commons.wikimedia.org/wiki/File:Virgin%27s_Monastery_(benedictine_nuns),_Petr%C3%B3polis,_Rio_de_Janeiro_State,_Brazil10.JPG -Eugenio Hansen, OFS </a:t>
            </a:r>
          </a:p>
          <a:p>
            <a:pPr>
              <a:buNone/>
            </a:pPr>
            <a:r>
              <a:rPr lang="en-US" sz="1400" dirty="0"/>
              <a:t>https://commons.wikimedia.org/wiki/File:KlosterEberbach_Hohenlied_Christus_und_Ecclesia.jpg</a:t>
            </a:r>
          </a:p>
          <a:p>
            <a:pPr>
              <a:buNone/>
            </a:pPr>
            <a:r>
              <a:rPr lang="en-US" sz="1400" dirty="0"/>
              <a:t>https://commons.wikimedia.org/wiki/File:Winslow_Homer_-_Sunday_Morning_in_Virginia_-_Google_Art_Project.jpg</a:t>
            </a:r>
          </a:p>
          <a:p>
            <a:pPr>
              <a:buNone/>
            </a:pPr>
            <a:r>
              <a:rPr lang="en-US" sz="1400" dirty="0"/>
              <a:t>https://commons.wikimedia.org/wiki/File:Halonen,_Pekka_-_Children_reading_-_Google_Art_Project.jpg</a:t>
            </a:r>
          </a:p>
          <a:p>
            <a:pPr>
              <a:buNone/>
            </a:pPr>
            <a:r>
              <a:rPr lang="en-US" sz="1400" dirty="0"/>
              <a:t>https://commons.wikimedia.org/wiki/File:Quentin_Massys_001.jpg</a:t>
            </a:r>
          </a:p>
          <a:p>
            <a:pPr>
              <a:buNone/>
            </a:pPr>
            <a:r>
              <a:rPr lang="en-US" sz="1400" dirty="0"/>
              <a:t>http://www.flickr.com/photos/21804434@N02/5394865139</a:t>
            </a:r>
          </a:p>
          <a:p>
            <a:pPr>
              <a:buNone/>
            </a:pPr>
            <a:r>
              <a:rPr lang="en-US" sz="1400" dirty="0"/>
              <a:t>http://www.flickr.com/photos/40843170@N02/4265934026/</a:t>
            </a:r>
          </a:p>
          <a:p>
            <a:pPr>
              <a:buNone/>
            </a:pPr>
            <a:r>
              <a:rPr lang="en-US" sz="1400" dirty="0"/>
              <a:t>http://commons.wikimedia.org/wiki/File:Bilhamer.jpeg - Joost </a:t>
            </a:r>
            <a:r>
              <a:rPr lang="en-US" sz="1400" dirty="0" err="1"/>
              <a:t>Jansz</a:t>
            </a:r>
            <a:r>
              <a:rPr lang="en-US" sz="1400" dirty="0"/>
              <a:t>. </a:t>
            </a:r>
            <a:r>
              <a:rPr lang="en-US" sz="1400" dirty="0" err="1"/>
              <a:t>Bilhamer</a:t>
            </a:r>
            <a:endParaRPr lang="en-US" sz="1400" dirty="0"/>
          </a:p>
          <a:p>
            <a:pPr>
              <a:buNone/>
            </a:pPr>
            <a:r>
              <a:rPr lang="en-US" sz="1400" dirty="0"/>
              <a:t>https://commons.wikimedia.org/wiki/File:Brooklyn_Museum_-_The_Scribe_Stood_to_Tempt_Jesus_(Le_scribe_se_leva_pour_tenter_J%C3%A9sus)_-_James_Tissot_-_overall.jpg</a:t>
            </a:r>
          </a:p>
          <a:p>
            <a:pPr>
              <a:buNone/>
            </a:pPr>
            <a:r>
              <a:rPr lang="en-US" sz="1400" dirty="0"/>
              <a:t>http://www.flickr.com/photos/stephenpoff/3530640841/</a:t>
            </a:r>
          </a:p>
          <a:p>
            <a:pPr>
              <a:buNone/>
            </a:pPr>
            <a:r>
              <a:rPr lang="en-US" sz="1400" dirty="0"/>
              <a:t>https://commons.wikimedia.org/wiki/File:Kuzma_Petrov-Vodkin_-_The_Mother_of_God_of_Tenderness_Towards_Evil_Hearts_-_Google_Art_Project.jpg</a:t>
            </a:r>
          </a:p>
          <a:p>
            <a:pPr>
              <a:buNone/>
            </a:pPr>
            <a:r>
              <a:rPr lang="en-US" sz="1400" dirty="0"/>
              <a:t>Additional descriptions can be found at the Art in the Christian Tradition image library, a service of the Vanderbilt Divinity Library, </a:t>
            </a:r>
            <a:r>
              <a:rPr lang="en-US" sz="1400" dirty="0" err="1"/>
              <a:t>http://diglib.library.vanderbilt.edu/</a:t>
            </a:r>
            <a:r>
              <a:rPr lang="en-US" sz="1400" dirty="0"/>
              <a:t>.  All images available via Creative Commons 3.0 License.</a:t>
            </a:r>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Deer Leaping Among Flowers – Franz Marc, 1912</a:t>
            </a:r>
          </a:p>
        </p:txBody>
      </p:sp>
      <p:pic>
        <p:nvPicPr>
          <p:cNvPr id="4" name="Picture 3">
            <a:extLst>
              <a:ext uri="{FF2B5EF4-FFF2-40B4-BE49-F238E27FC236}">
                <a16:creationId xmlns:a16="http://schemas.microsoft.com/office/drawing/2014/main" id="{E623513B-F865-417D-BFA3-3962144C5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457200"/>
            <a:ext cx="8312727" cy="5715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1652" y="5410200"/>
            <a:ext cx="2133600" cy="1077218"/>
          </a:xfrm>
          <a:prstGeom prst="rect">
            <a:avLst/>
          </a:prstGeom>
          <a:noFill/>
        </p:spPr>
        <p:txBody>
          <a:bodyPr wrap="square" rtlCol="0">
            <a:spAutoFit/>
          </a:bodyPr>
          <a:lstStyle/>
          <a:p>
            <a:pPr algn="ctr"/>
            <a:r>
              <a:rPr lang="en-US" sz="1600" dirty="0">
                <a:solidFill>
                  <a:schemeClr val="tx1">
                    <a:lumMod val="95000"/>
                  </a:schemeClr>
                </a:solidFill>
              </a:rPr>
              <a:t>Like a Deer Leaping Mountains, detail</a:t>
            </a:r>
          </a:p>
          <a:p>
            <a:pPr algn="ctr"/>
            <a:endParaRPr lang="en-US" sz="1600" dirty="0">
              <a:solidFill>
                <a:schemeClr val="tx1">
                  <a:lumMod val="95000"/>
                </a:schemeClr>
              </a:solidFill>
            </a:endParaRPr>
          </a:p>
          <a:p>
            <a:pPr algn="ctr"/>
            <a:r>
              <a:rPr lang="en-US" sz="1600" dirty="0">
                <a:solidFill>
                  <a:schemeClr val="tx1">
                    <a:lumMod val="95000"/>
                  </a:schemeClr>
                </a:solidFill>
              </a:rPr>
              <a:t>Peter Koenig</a:t>
            </a:r>
          </a:p>
        </p:txBody>
      </p:sp>
      <p:pic>
        <p:nvPicPr>
          <p:cNvPr id="2" name="Picture 1">
            <a:extLst>
              <a:ext uri="{FF2B5EF4-FFF2-40B4-BE49-F238E27FC236}">
                <a16:creationId xmlns:a16="http://schemas.microsoft.com/office/drawing/2014/main" id="{81C2CA7D-E3A9-4F78-997C-973AFDDA5E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0" y="381000"/>
            <a:ext cx="5413612" cy="5948206"/>
          </a:xfrm>
          <a:prstGeom prst="rect">
            <a:avLst/>
          </a:prstGeom>
        </p:spPr>
      </p:pic>
    </p:spTree>
    <p:extLst>
      <p:ext uri="{BB962C8B-B14F-4D97-AF65-F5344CB8AC3E}">
        <p14:creationId xmlns:p14="http://schemas.microsoft.com/office/powerpoint/2010/main" val="2537166043"/>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24000"/>
            <a:ext cx="6858000" cy="2308324"/>
          </a:xfrm>
          <a:prstGeom prst="rect">
            <a:avLst/>
          </a:prstGeom>
        </p:spPr>
        <p:txBody>
          <a:bodyPr wrap="square">
            <a:spAutoFit/>
          </a:bodyPr>
          <a:lstStyle/>
          <a:p>
            <a:r>
              <a:rPr lang="en-US" sz="3600" dirty="0"/>
              <a:t>My beloved speaks and says to me: "Arise, my love, my fair one, and come away; for now the winter is past, the rain is over and gone.</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Song of Solomon 2:10-11</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3B8997-BBD7-45A0-AD41-C3F8370545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19375" y="514350"/>
            <a:ext cx="7286625" cy="5398807"/>
          </a:xfrm>
          <a:prstGeom prst="rect">
            <a:avLst/>
          </a:prstGeom>
        </p:spPr>
      </p:pic>
      <p:sp>
        <p:nvSpPr>
          <p:cNvPr id="3" name="TextBox 2">
            <a:extLst>
              <a:ext uri="{FF2B5EF4-FFF2-40B4-BE49-F238E27FC236}">
                <a16:creationId xmlns:a16="http://schemas.microsoft.com/office/drawing/2014/main" id="{C2ED5F91-AE76-4875-AA33-846CFE079752}"/>
              </a:ext>
            </a:extLst>
          </p:cNvPr>
          <p:cNvSpPr txBox="1"/>
          <p:nvPr/>
        </p:nvSpPr>
        <p:spPr>
          <a:xfrm>
            <a:off x="4648200" y="6248400"/>
            <a:ext cx="3581400" cy="369332"/>
          </a:xfrm>
          <a:prstGeom prst="rect">
            <a:avLst/>
          </a:prstGeom>
          <a:noFill/>
        </p:spPr>
        <p:txBody>
          <a:bodyPr wrap="square" rtlCol="0">
            <a:spAutoFit/>
          </a:bodyPr>
          <a:lstStyle/>
          <a:p>
            <a:r>
              <a:rPr lang="en-US" dirty="0"/>
              <a:t>Lattice Window  --  Peter Koenig</a:t>
            </a:r>
          </a:p>
        </p:txBody>
      </p:sp>
    </p:spTree>
    <p:extLst>
      <p:ext uri="{BB962C8B-B14F-4D97-AF65-F5344CB8AC3E}">
        <p14:creationId xmlns:p14="http://schemas.microsoft.com/office/powerpoint/2010/main" val="3591967560"/>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257562"/>
            <a:ext cx="2286000" cy="1600438"/>
          </a:xfrm>
          <a:prstGeom prst="rect">
            <a:avLst/>
          </a:prstGeom>
          <a:noFill/>
        </p:spPr>
        <p:txBody>
          <a:bodyPr wrap="square" rtlCol="0">
            <a:spAutoFit/>
          </a:bodyPr>
          <a:lstStyle/>
          <a:p>
            <a:pPr algn="ctr"/>
            <a:r>
              <a:rPr lang="en-US" sz="1400" dirty="0">
                <a:solidFill>
                  <a:schemeClr val="tx1">
                    <a:lumMod val="95000"/>
                  </a:schemeClr>
                </a:solidFill>
              </a:rPr>
              <a:t>Song of Solomon</a:t>
            </a:r>
          </a:p>
          <a:p>
            <a:pPr algn="ctr"/>
            <a:endParaRPr lang="en-US" sz="1400" dirty="0">
              <a:solidFill>
                <a:schemeClr val="tx1">
                  <a:lumMod val="95000"/>
                </a:schemeClr>
              </a:solidFill>
            </a:endParaRPr>
          </a:p>
          <a:p>
            <a:pPr algn="ctr"/>
            <a:r>
              <a:rPr lang="en-US" sz="1400" dirty="0">
                <a:solidFill>
                  <a:schemeClr val="tx1">
                    <a:lumMod val="95000"/>
                  </a:schemeClr>
                </a:solidFill>
              </a:rPr>
              <a:t>Nun's Benedictine Monastery</a:t>
            </a:r>
          </a:p>
          <a:p>
            <a:pPr algn="ctr"/>
            <a:r>
              <a:rPr lang="en-US" sz="1400" dirty="0">
                <a:solidFill>
                  <a:schemeClr val="tx1">
                    <a:lumMod val="95000"/>
                  </a:schemeClr>
                </a:solidFill>
              </a:rPr>
              <a:t>Claudio </a:t>
            </a:r>
            <a:r>
              <a:rPr lang="en-US" sz="1400" dirty="0" err="1">
                <a:solidFill>
                  <a:schemeClr val="tx1">
                    <a:lumMod val="95000"/>
                  </a:schemeClr>
                </a:solidFill>
              </a:rPr>
              <a:t>Pastro</a:t>
            </a:r>
            <a:endParaRPr lang="en-US" sz="1400" dirty="0">
              <a:solidFill>
                <a:schemeClr val="tx1">
                  <a:lumMod val="95000"/>
                </a:schemeClr>
              </a:solidFill>
            </a:endParaRPr>
          </a:p>
          <a:p>
            <a:pPr algn="ctr"/>
            <a:r>
              <a:rPr lang="en-US" sz="1400" dirty="0">
                <a:solidFill>
                  <a:schemeClr val="tx1">
                    <a:lumMod val="95000"/>
                  </a:schemeClr>
                </a:solidFill>
              </a:rPr>
              <a:t>Petropolis, Brazil</a:t>
            </a:r>
          </a:p>
          <a:p>
            <a:pPr algn="ctr"/>
            <a:endParaRPr lang="en-US" sz="1400" dirty="0">
              <a:solidFill>
                <a:schemeClr val="tx1">
                  <a:lumMod val="95000"/>
                </a:schemeClr>
              </a:solidFill>
            </a:endParaRPr>
          </a:p>
        </p:txBody>
      </p:sp>
      <p:pic>
        <p:nvPicPr>
          <p:cNvPr id="3" name="Picture 2">
            <a:extLst>
              <a:ext uri="{FF2B5EF4-FFF2-40B4-BE49-F238E27FC236}">
                <a16:creationId xmlns:a16="http://schemas.microsoft.com/office/drawing/2014/main" id="{D3957E62-A3F0-499B-9BB4-6502E74EF3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15238" y="0"/>
            <a:ext cx="4504962"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600200"/>
            <a:ext cx="6324600" cy="2308324"/>
          </a:xfrm>
          <a:prstGeom prst="rect">
            <a:avLst/>
          </a:prstGeom>
        </p:spPr>
        <p:txBody>
          <a:bodyPr wrap="square">
            <a:spAutoFit/>
          </a:bodyPr>
          <a:lstStyle/>
          <a:p>
            <a:r>
              <a:rPr lang="en-US" sz="3600" dirty="0"/>
              <a:t>the voice of the turtledove is heard … and the vines … give forth fragrance. Arise, my love, my fair one, and come away."</a:t>
            </a:r>
            <a:endParaRPr lang="en-US" sz="3600" dirty="0">
              <a:cs typeface="Arial" pitchFamily="34" charset="0"/>
            </a:endParaRPr>
          </a:p>
        </p:txBody>
      </p:sp>
      <p:sp>
        <p:nvSpPr>
          <p:cNvPr id="5" name="TextBox 4"/>
          <p:cNvSpPr txBox="1"/>
          <p:nvPr/>
        </p:nvSpPr>
        <p:spPr>
          <a:xfrm>
            <a:off x="5638800" y="4343401"/>
            <a:ext cx="3810000" cy="461665"/>
          </a:xfrm>
          <a:prstGeom prst="rect">
            <a:avLst/>
          </a:prstGeom>
          <a:noFill/>
        </p:spPr>
        <p:txBody>
          <a:bodyPr wrap="square" rtlCol="0">
            <a:spAutoFit/>
          </a:bodyPr>
          <a:lstStyle/>
          <a:p>
            <a:pPr algn="ctr"/>
            <a:r>
              <a:rPr lang="en-US" sz="2400" dirty="0">
                <a:solidFill>
                  <a:schemeClr val="tx1">
                    <a:lumMod val="95000"/>
                  </a:schemeClr>
                </a:solidFill>
              </a:rPr>
              <a:t>Song of Solomon 2:12b, 13b</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4724400"/>
            <a:ext cx="1676400" cy="1815882"/>
          </a:xfrm>
          <a:prstGeom prst="rect">
            <a:avLst/>
          </a:prstGeom>
          <a:noFill/>
        </p:spPr>
        <p:txBody>
          <a:bodyPr wrap="square" rtlCol="0">
            <a:spAutoFit/>
          </a:bodyPr>
          <a:lstStyle/>
          <a:p>
            <a:pPr algn="ctr"/>
            <a:r>
              <a:rPr lang="en-US" sz="1400" dirty="0">
                <a:solidFill>
                  <a:schemeClr val="tx1">
                    <a:lumMod val="95000"/>
                  </a:schemeClr>
                </a:solidFill>
              </a:rPr>
              <a:t>Christ and Ecclesia</a:t>
            </a:r>
          </a:p>
          <a:p>
            <a:pPr algn="ctr"/>
            <a:endParaRPr lang="en-US" sz="1400" dirty="0">
              <a:solidFill>
                <a:schemeClr val="tx1">
                  <a:lumMod val="95000"/>
                </a:schemeClr>
              </a:solidFill>
            </a:endParaRPr>
          </a:p>
          <a:p>
            <a:pPr algn="ctr"/>
            <a:r>
              <a:rPr lang="en-US" sz="1400" dirty="0">
                <a:solidFill>
                  <a:schemeClr val="tx1">
                    <a:lumMod val="95000"/>
                  </a:schemeClr>
                </a:solidFill>
              </a:rPr>
              <a:t>Monk Thomas Commentary on Song of Solomon </a:t>
            </a:r>
            <a:r>
              <a:rPr lang="en-US" sz="1400" dirty="0" err="1">
                <a:solidFill>
                  <a:schemeClr val="tx1">
                    <a:lumMod val="95000"/>
                  </a:schemeClr>
                </a:solidFill>
              </a:rPr>
              <a:t>Kloster</a:t>
            </a:r>
            <a:r>
              <a:rPr lang="en-US" sz="1400" dirty="0">
                <a:solidFill>
                  <a:schemeClr val="tx1">
                    <a:lumMod val="95000"/>
                  </a:schemeClr>
                </a:solidFill>
              </a:rPr>
              <a:t> </a:t>
            </a:r>
            <a:r>
              <a:rPr lang="en-US" sz="1400" dirty="0" err="1">
                <a:solidFill>
                  <a:schemeClr val="tx1">
                    <a:lumMod val="95000"/>
                  </a:schemeClr>
                </a:solidFill>
              </a:rPr>
              <a:t>Eberbach</a:t>
            </a:r>
            <a:r>
              <a:rPr lang="en-US" sz="1400" dirty="0">
                <a:solidFill>
                  <a:schemeClr val="tx1">
                    <a:lumMod val="95000"/>
                  </a:schemeClr>
                </a:solidFill>
              </a:rPr>
              <a:t> Monastery, Germany</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5DC3C0B5-DE95-4EE7-9E41-1E8C3B2C19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0" y="0"/>
            <a:ext cx="5124938" cy="6813839"/>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592</TotalTime>
  <Words>951</Words>
  <Application>Microsoft Office PowerPoint</Application>
  <PresentationFormat>Widescreen</PresentationFormat>
  <Paragraphs>74</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First Sunday after Christmas Day Year A</vt:lpstr>
      <vt:lpstr>Fourteenth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126</cp:revision>
  <dcterms:created xsi:type="dcterms:W3CDTF">2016-08-31T16:46:43Z</dcterms:created>
  <dcterms:modified xsi:type="dcterms:W3CDTF">2021-03-24T22:13:16Z</dcterms:modified>
</cp:coreProperties>
</file>